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9B5F"/>
    <a:srgbClr val="E5D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98"/>
    <p:restoredTop sz="96327"/>
  </p:normalViewPr>
  <p:slideViewPr>
    <p:cSldViewPr snapToGrid="0">
      <p:cViewPr varScale="1">
        <p:scale>
          <a:sx n="49" d="100"/>
          <a:sy n="49" d="100"/>
        </p:scale>
        <p:origin x="37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4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8A83-BCAE-8846-8B6D-F3E55809FAB7}" type="datetimeFigureOut">
              <a:rPr lang="en-US" smtClean="0"/>
              <a:t>6/26/23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410C-09FF-974B-A92E-33A31A0B5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8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8A83-BCAE-8846-8B6D-F3E55809FAB7}" type="datetimeFigureOut">
              <a:rPr lang="en-US" smtClean="0"/>
              <a:t>6/26/23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410C-09FF-974B-A92E-33A31A0B5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2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8A83-BCAE-8846-8B6D-F3E55809FAB7}" type="datetimeFigureOut">
              <a:rPr lang="en-US" smtClean="0"/>
              <a:t>6/26/23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410C-09FF-974B-A92E-33A31A0B5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52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8A83-BCAE-8846-8B6D-F3E55809FAB7}" type="datetimeFigureOut">
              <a:rPr lang="en-US" smtClean="0"/>
              <a:t>6/26/23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410C-09FF-974B-A92E-33A31A0B5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2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8A83-BCAE-8846-8B6D-F3E55809FAB7}" type="datetimeFigureOut">
              <a:rPr lang="en-US" smtClean="0"/>
              <a:t>6/26/23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410C-09FF-974B-A92E-33A31A0B5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1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8A83-BCAE-8846-8B6D-F3E55809FAB7}" type="datetimeFigureOut">
              <a:rPr lang="en-US" smtClean="0"/>
              <a:t>6/26/23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410C-09FF-974B-A92E-33A31A0B5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0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8A83-BCAE-8846-8B6D-F3E55809FAB7}" type="datetimeFigureOut">
              <a:rPr lang="en-US" smtClean="0"/>
              <a:t>6/26/23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410C-09FF-974B-A92E-33A31A0B5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4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8A83-BCAE-8846-8B6D-F3E55809FAB7}" type="datetimeFigureOut">
              <a:rPr lang="en-US" smtClean="0"/>
              <a:t>6/26/23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410C-09FF-974B-A92E-33A31A0B5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6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8A83-BCAE-8846-8B6D-F3E55809FAB7}" type="datetimeFigureOut">
              <a:rPr lang="en-US" smtClean="0"/>
              <a:t>6/26/23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410C-09FF-974B-A92E-33A31A0B5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71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8A83-BCAE-8846-8B6D-F3E55809FAB7}" type="datetimeFigureOut">
              <a:rPr lang="en-US" smtClean="0"/>
              <a:t>6/26/23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410C-09FF-974B-A92E-33A31A0B5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3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8A83-BCAE-8846-8B6D-F3E55809FAB7}" type="datetimeFigureOut">
              <a:rPr lang="en-US" smtClean="0"/>
              <a:t>6/26/23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6410C-09FF-974B-A92E-33A31A0B5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7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D8A83-BCAE-8846-8B6D-F3E55809FAB7}" type="datetimeFigureOut">
              <a:rPr lang="en-US" smtClean="0"/>
              <a:t>6/26/23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6410C-09FF-974B-A92E-33A31A0B5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9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hite&#10;&#10;Description automatically generated">
            <a:extLst>
              <a:ext uri="{FF2B5EF4-FFF2-40B4-BE49-F238E27FC236}">
                <a16:creationId xmlns:a16="http://schemas.microsoft.com/office/drawing/2014/main" id="{0061C8AE-55C1-9F21-8B9B-E6FC73022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343"/>
            <a:ext cx="10691813" cy="5171447"/>
          </a:xfrm>
          <a:prstGeom prst="rect">
            <a:avLst/>
          </a:prstGeom>
        </p:spPr>
      </p:pic>
      <p:pic>
        <p:nvPicPr>
          <p:cNvPr id="7" name="Picture 6" descr="A picture containing text, font, logo, symbol&#10;&#10;Description automatically generated">
            <a:extLst>
              <a:ext uri="{FF2B5EF4-FFF2-40B4-BE49-F238E27FC236}">
                <a16:creationId xmlns:a16="http://schemas.microsoft.com/office/drawing/2014/main" id="{ADC0706B-0FB2-42DC-EEE5-CCF99E278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06" y="536575"/>
            <a:ext cx="5029200" cy="1397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B47B288-213B-5BD8-A260-692F28970D44}"/>
              </a:ext>
            </a:extLst>
          </p:cNvPr>
          <p:cNvSpPr/>
          <p:nvPr/>
        </p:nvSpPr>
        <p:spPr>
          <a:xfrm>
            <a:off x="532606" y="2250587"/>
            <a:ext cx="6287294" cy="4772509"/>
          </a:xfrm>
          <a:prstGeom prst="rect">
            <a:avLst/>
          </a:prstGeom>
          <a:solidFill>
            <a:srgbClr val="E5DAC7"/>
          </a:solidFill>
          <a:ln>
            <a:solidFill>
              <a:srgbClr val="BF9B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5DAC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B51C55-B02E-90A1-A92D-339BF2D00471}"/>
              </a:ext>
            </a:extLst>
          </p:cNvPr>
          <p:cNvSpPr txBox="1"/>
          <p:nvPr/>
        </p:nvSpPr>
        <p:spPr>
          <a:xfrm>
            <a:off x="532606" y="4513730"/>
            <a:ext cx="62872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i="1" dirty="0">
                <a:solidFill>
                  <a:srgbClr val="424242"/>
                </a:solidFill>
                <a:effectLst/>
                <a:latin typeface="Calibri" panose="020F0502020204030204" pitchFamily="34" charset="0"/>
              </a:rPr>
              <a:t>Photo of Group activities</a:t>
            </a:r>
            <a:endParaRPr lang="en-AU" sz="1000" dirty="0">
              <a:solidFill>
                <a:srgbClr val="42424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5CE352-F6E4-D2BF-CC24-D4B87209E555}"/>
              </a:ext>
            </a:extLst>
          </p:cNvPr>
          <p:cNvSpPr txBox="1"/>
          <p:nvPr/>
        </p:nvSpPr>
        <p:spPr>
          <a:xfrm>
            <a:off x="478578" y="7593545"/>
            <a:ext cx="6341321" cy="2374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AU" sz="4900" b="1" spc="180" dirty="0">
                <a:solidFill>
                  <a:srgbClr val="BF9B5F"/>
                </a:solidFill>
                <a:effectLst/>
                <a:latin typeface="Calibri" panose="020F0502020204030204" pitchFamily="34" charset="0"/>
              </a:rPr>
              <a:t>SATURDAY, </a:t>
            </a:r>
            <a:br>
              <a:rPr lang="en-AU" sz="4900" b="1" spc="180" dirty="0">
                <a:solidFill>
                  <a:srgbClr val="BF9B5F"/>
                </a:solidFill>
                <a:effectLst/>
                <a:latin typeface="Calibri" panose="020F0502020204030204" pitchFamily="34" charset="0"/>
              </a:rPr>
            </a:br>
            <a:r>
              <a:rPr lang="en-AU" sz="4900" b="1" spc="180" dirty="0">
                <a:solidFill>
                  <a:srgbClr val="BF9B5F"/>
                </a:solidFill>
                <a:effectLst/>
                <a:latin typeface="Calibri" panose="020F0502020204030204" pitchFamily="34" charset="0"/>
              </a:rPr>
              <a:t>17 OCTOBER</a:t>
            </a:r>
            <a:endParaRPr lang="en-AU" sz="4900" spc="180" dirty="0">
              <a:solidFill>
                <a:srgbClr val="BF9B5F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ts val="4400"/>
              </a:lnSpc>
            </a:pPr>
            <a:r>
              <a:rPr lang="en-AU" sz="4900" b="1" spc="180" dirty="0">
                <a:solidFill>
                  <a:srgbClr val="1D874A"/>
                </a:solidFill>
                <a:effectLst/>
                <a:latin typeface="Calibri" panose="020F0502020204030204" pitchFamily="34" charset="0"/>
              </a:rPr>
              <a:t>CWA POP-UP</a:t>
            </a:r>
            <a:br>
              <a:rPr lang="en-AU" sz="4900" b="1" spc="180" dirty="0">
                <a:solidFill>
                  <a:srgbClr val="1D874A"/>
                </a:solidFill>
                <a:effectLst/>
                <a:latin typeface="Calibri" panose="020F0502020204030204" pitchFamily="34" charset="0"/>
              </a:rPr>
            </a:br>
            <a:r>
              <a:rPr lang="en-AU" sz="4900" b="1" spc="180" dirty="0">
                <a:solidFill>
                  <a:srgbClr val="1D874A"/>
                </a:solidFill>
                <a:effectLst/>
                <a:latin typeface="Calibri" panose="020F0502020204030204" pitchFamily="34" charset="0"/>
              </a:rPr>
              <a:t>SCONE STALL</a:t>
            </a:r>
            <a:endParaRPr lang="en-AU" sz="4900" spc="180" dirty="0">
              <a:solidFill>
                <a:srgbClr val="1D874A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F45373-3646-ED85-8FD8-AE5610DC9C45}"/>
              </a:ext>
            </a:extLst>
          </p:cNvPr>
          <p:cNvSpPr txBox="1"/>
          <p:nvPr/>
        </p:nvSpPr>
        <p:spPr>
          <a:xfrm>
            <a:off x="453177" y="10081425"/>
            <a:ext cx="6341321" cy="2168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200"/>
              </a:spcAft>
            </a:pPr>
            <a:r>
              <a:rPr lang="en-AU" sz="2000" b="1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Heading One</a:t>
            </a:r>
            <a:endParaRPr lang="en-AU" sz="2000" dirty="0">
              <a:solidFill>
                <a:srgbClr val="1D8749"/>
              </a:solidFill>
              <a:effectLst/>
              <a:latin typeface="Calibri" panose="020F0502020204030204" pitchFamily="34" charset="0"/>
            </a:endParaRPr>
          </a:p>
          <a:p>
            <a:pPr>
              <a:spcAft>
                <a:spcPts val="200"/>
              </a:spcAft>
            </a:pP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Nonsenet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occum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ipsusamet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eaquae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Rovid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quaspictio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molland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eriost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, nit alit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facearc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iasperu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ptaessunt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eum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venis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elitasi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cum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ipic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to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iliquo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ipis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sam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quis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saperuntorem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faccum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alique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sam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in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nimusame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poruptatur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sequia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dolupite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aut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latur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aut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delis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ulparum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quidel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etur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?</a:t>
            </a:r>
          </a:p>
          <a:p>
            <a:pPr>
              <a:spcBef>
                <a:spcPts val="300"/>
              </a:spcBef>
              <a:spcAft>
                <a:spcPts val="200"/>
              </a:spcAft>
            </a:pPr>
            <a:r>
              <a:rPr lang="en-AU" sz="1600" b="1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Sub Two</a:t>
            </a:r>
            <a:endParaRPr lang="en-AU" sz="1600" dirty="0">
              <a:solidFill>
                <a:srgbClr val="1D8749"/>
              </a:solidFill>
              <a:effectLst/>
              <a:latin typeface="Calibri" panose="020F0502020204030204" pitchFamily="34" charset="0"/>
            </a:endParaRPr>
          </a:p>
          <a:p>
            <a:pPr>
              <a:spcAft>
                <a:spcPts val="200"/>
              </a:spcAft>
            </a:pP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Iciisi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as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elluptatur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eum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auta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a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volumquia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plaborem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voluptu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riberion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evelibusdaes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qui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untioria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dernamus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et ma nus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doluptatur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?</a:t>
            </a:r>
          </a:p>
          <a:p>
            <a:pPr>
              <a:spcBef>
                <a:spcPts val="300"/>
              </a:spcBef>
              <a:spcAft>
                <a:spcPts val="200"/>
              </a:spcAft>
            </a:pPr>
            <a:r>
              <a:rPr lang="en-AU" sz="1600" b="1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Sub Two</a:t>
            </a:r>
            <a:endParaRPr lang="en-AU" sz="1600" dirty="0">
              <a:solidFill>
                <a:srgbClr val="1D8749"/>
              </a:solidFill>
              <a:effectLst/>
              <a:latin typeface="Calibri" panose="020F0502020204030204" pitchFamily="34" charset="0"/>
            </a:endParaRPr>
          </a:p>
          <a:p>
            <a:pPr>
              <a:spcAft>
                <a:spcPts val="200"/>
              </a:spcAft>
            </a:pP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Iciisi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as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elluptatur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eum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auta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a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volumquia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plaborem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voluptu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riberion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evelibusdaes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qui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untioria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dernamus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et ma nus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doluptatur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?</a:t>
            </a:r>
          </a:p>
          <a:p>
            <a:pPr>
              <a:spcAft>
                <a:spcPts val="200"/>
              </a:spcAft>
            </a:pP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Met int. On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consedis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ex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est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te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nulleste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adi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nobis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dolorerum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dolum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AU" sz="1500" dirty="0" err="1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niscium</a:t>
            </a:r>
            <a:r>
              <a:rPr lang="en-AU" sz="1500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A65A7D-C5C3-B471-789F-7E3CD613A2A6}"/>
              </a:ext>
            </a:extLst>
          </p:cNvPr>
          <p:cNvSpPr/>
          <p:nvPr/>
        </p:nvSpPr>
        <p:spPr>
          <a:xfrm>
            <a:off x="7188200" y="2246122"/>
            <a:ext cx="2971007" cy="10009378"/>
          </a:xfrm>
          <a:prstGeom prst="rect">
            <a:avLst/>
          </a:prstGeom>
          <a:solidFill>
            <a:schemeClr val="bg1"/>
          </a:solidFill>
          <a:ln>
            <a:solidFill>
              <a:srgbClr val="BF9B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11C610-6500-B8EE-D060-010355C3714D}"/>
              </a:ext>
            </a:extLst>
          </p:cNvPr>
          <p:cNvSpPr txBox="1"/>
          <p:nvPr/>
        </p:nvSpPr>
        <p:spPr>
          <a:xfrm>
            <a:off x="7321959" y="2246123"/>
            <a:ext cx="2778329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AU" sz="2100" b="1" spc="110" dirty="0">
                <a:solidFill>
                  <a:srgbClr val="BF9B5F"/>
                </a:solidFill>
                <a:effectLst/>
                <a:latin typeface="Calibri" panose="020F0502020204030204" pitchFamily="34" charset="0"/>
              </a:rPr>
              <a:t>EVENT DETAILS</a:t>
            </a:r>
          </a:p>
          <a:p>
            <a:r>
              <a:rPr lang="en-AU" b="1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Come and buy our famous CWA scones and help us beat the Show record</a:t>
            </a:r>
            <a:endParaRPr lang="en-AU" dirty="0">
              <a:solidFill>
                <a:srgbClr val="1D8749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6FCD17-4BDD-136D-5901-796EFB41C65C}"/>
              </a:ext>
            </a:extLst>
          </p:cNvPr>
          <p:cNvSpPr txBox="1"/>
          <p:nvPr/>
        </p:nvSpPr>
        <p:spPr>
          <a:xfrm>
            <a:off x="7321959" y="6552987"/>
            <a:ext cx="2469741" cy="3715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AU" sz="2100" b="1" spc="110" dirty="0">
                <a:solidFill>
                  <a:srgbClr val="BF9B5F"/>
                </a:solidFill>
                <a:effectLst/>
                <a:latin typeface="Calibri" panose="020F0502020204030204" pitchFamily="34" charset="0"/>
              </a:rPr>
              <a:t>CONTACT</a:t>
            </a:r>
          </a:p>
          <a:p>
            <a:pPr>
              <a:lnSpc>
                <a:spcPts val="2160"/>
              </a:lnSpc>
              <a:spcAft>
                <a:spcPts val="600"/>
              </a:spcAft>
            </a:pPr>
            <a:r>
              <a:rPr lang="en-AU" b="1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XXXXX</a:t>
            </a:r>
            <a:br>
              <a:rPr lang="en-AU" b="1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</a:br>
            <a:r>
              <a:rPr lang="en-AU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(Group President) </a:t>
            </a:r>
          </a:p>
          <a:p>
            <a:pPr>
              <a:lnSpc>
                <a:spcPts val="2160"/>
              </a:lnSpc>
              <a:spcAft>
                <a:spcPts val="600"/>
              </a:spcAft>
            </a:pPr>
            <a:r>
              <a:rPr lang="en-AU" b="1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XXXXX</a:t>
            </a:r>
            <a:br>
              <a:rPr lang="en-AU" b="1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</a:br>
            <a:r>
              <a:rPr lang="en-AU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(Group ACWW Officer)</a:t>
            </a:r>
          </a:p>
          <a:p>
            <a:pPr>
              <a:lnSpc>
                <a:spcPts val="2160"/>
              </a:lnSpc>
              <a:spcAft>
                <a:spcPts val="600"/>
              </a:spcAft>
            </a:pPr>
            <a:r>
              <a:rPr lang="en-AU" b="1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Email: </a:t>
            </a:r>
            <a:br>
              <a:rPr lang="en-AU" b="1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</a:br>
            <a:r>
              <a:rPr lang="en-AU" b="1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XXXXX</a:t>
            </a:r>
            <a:endParaRPr lang="en-AU" dirty="0">
              <a:solidFill>
                <a:srgbClr val="1D8749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ts val="2160"/>
              </a:lnSpc>
              <a:spcAft>
                <a:spcPts val="600"/>
              </a:spcAft>
            </a:pPr>
            <a:r>
              <a:rPr lang="en-AU" b="1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Mobile:</a:t>
            </a:r>
            <a:br>
              <a:rPr lang="en-AU" b="1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</a:br>
            <a:r>
              <a:rPr lang="en-AU" b="1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XXXXX</a:t>
            </a:r>
            <a:endParaRPr lang="en-AU" dirty="0">
              <a:solidFill>
                <a:srgbClr val="1D8749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ts val="4400"/>
              </a:lnSpc>
            </a:pPr>
            <a:endParaRPr lang="en-AU" sz="2100" spc="110" dirty="0">
              <a:solidFill>
                <a:srgbClr val="BF9B5F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756A76-3320-336B-7EEA-3CFCC947BBD9}"/>
              </a:ext>
            </a:extLst>
          </p:cNvPr>
          <p:cNvCxnSpPr>
            <a:cxnSpLocks/>
          </p:cNvCxnSpPr>
          <p:nvPr/>
        </p:nvCxnSpPr>
        <p:spPr>
          <a:xfrm>
            <a:off x="532606" y="13901420"/>
            <a:ext cx="9626601" cy="0"/>
          </a:xfrm>
          <a:prstGeom prst="line">
            <a:avLst/>
          </a:prstGeom>
          <a:ln w="12700">
            <a:solidFill>
              <a:srgbClr val="BF9B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A white text on a brown background&#10;&#10;Description automatically generated with low confidence">
            <a:extLst>
              <a:ext uri="{FF2B5EF4-FFF2-40B4-BE49-F238E27FC236}">
                <a16:creationId xmlns:a16="http://schemas.microsoft.com/office/drawing/2014/main" id="{551CD524-01BB-8901-C2D9-C5ED136EE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3507" y="14157748"/>
            <a:ext cx="2438400" cy="4191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F38AB3-AE0F-F3E5-1F89-3736D824AE51}"/>
              </a:ext>
            </a:extLst>
          </p:cNvPr>
          <p:cNvCxnSpPr>
            <a:cxnSpLocks/>
          </p:cNvCxnSpPr>
          <p:nvPr/>
        </p:nvCxnSpPr>
        <p:spPr>
          <a:xfrm>
            <a:off x="7416006" y="3846322"/>
            <a:ext cx="648494" cy="0"/>
          </a:xfrm>
          <a:prstGeom prst="line">
            <a:avLst/>
          </a:prstGeom>
          <a:ln w="12700">
            <a:solidFill>
              <a:srgbClr val="BF9B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3F8341-B4F3-DF81-5BD2-4B8EFA127600}"/>
              </a:ext>
            </a:extLst>
          </p:cNvPr>
          <p:cNvCxnSpPr>
            <a:cxnSpLocks/>
          </p:cNvCxnSpPr>
          <p:nvPr/>
        </p:nvCxnSpPr>
        <p:spPr>
          <a:xfrm>
            <a:off x="7416006" y="6513322"/>
            <a:ext cx="648494" cy="0"/>
          </a:xfrm>
          <a:prstGeom prst="line">
            <a:avLst/>
          </a:prstGeom>
          <a:ln w="12700">
            <a:solidFill>
              <a:srgbClr val="BF9B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5CA1F2B-81F1-037E-FBCE-BD36036F4043}"/>
              </a:ext>
            </a:extLst>
          </p:cNvPr>
          <p:cNvSpPr txBox="1"/>
          <p:nvPr/>
        </p:nvSpPr>
        <p:spPr>
          <a:xfrm>
            <a:off x="7321959" y="3958935"/>
            <a:ext cx="2778329" cy="999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AU" b="1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$1.50 per scone </a:t>
            </a:r>
            <a:endParaRPr lang="en-AU" dirty="0">
              <a:solidFill>
                <a:srgbClr val="1D8749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ts val="2400"/>
              </a:lnSpc>
            </a:pPr>
            <a:r>
              <a:rPr lang="en-AU" b="1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$9 per half-dozen </a:t>
            </a:r>
            <a:endParaRPr lang="en-AU" dirty="0">
              <a:solidFill>
                <a:srgbClr val="1D8749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ts val="2400"/>
              </a:lnSpc>
            </a:pPr>
            <a:r>
              <a:rPr lang="en-AU" b="1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$18 per dozen</a:t>
            </a:r>
            <a:endParaRPr lang="en-AU" dirty="0">
              <a:solidFill>
                <a:srgbClr val="1D8749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B30F3E-F2FE-F64F-4EE6-4712EF709147}"/>
              </a:ext>
            </a:extLst>
          </p:cNvPr>
          <p:cNvSpPr txBox="1"/>
          <p:nvPr/>
        </p:nvSpPr>
        <p:spPr>
          <a:xfrm>
            <a:off x="7321959" y="5178135"/>
            <a:ext cx="2778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100% of proceeds will support The Country Women’s Association of Victoria</a:t>
            </a:r>
            <a:endParaRPr lang="en-AU" dirty="0">
              <a:solidFill>
                <a:srgbClr val="1D8749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4C53244-E576-DA85-16D7-CC8D9DFC1BA6}"/>
              </a:ext>
            </a:extLst>
          </p:cNvPr>
          <p:cNvCxnSpPr>
            <a:cxnSpLocks/>
          </p:cNvCxnSpPr>
          <p:nvPr/>
        </p:nvCxnSpPr>
        <p:spPr>
          <a:xfrm>
            <a:off x="7416006" y="5116322"/>
            <a:ext cx="648494" cy="0"/>
          </a:xfrm>
          <a:prstGeom prst="line">
            <a:avLst/>
          </a:prstGeom>
          <a:ln w="12700">
            <a:solidFill>
              <a:srgbClr val="BF9B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1DBE848-24C2-C69B-48A1-44043780CB68}"/>
              </a:ext>
            </a:extLst>
          </p:cNvPr>
          <p:cNvSpPr txBox="1"/>
          <p:nvPr/>
        </p:nvSpPr>
        <p:spPr>
          <a:xfrm>
            <a:off x="453177" y="14002356"/>
            <a:ext cx="1515323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50" b="1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All very welcome</a:t>
            </a:r>
            <a:endParaRPr lang="en-AU" sz="1450" dirty="0">
              <a:solidFill>
                <a:srgbClr val="1D8749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B81358-229D-9939-83E4-2B5CA053E17D}"/>
              </a:ext>
            </a:extLst>
          </p:cNvPr>
          <p:cNvSpPr txBox="1"/>
          <p:nvPr/>
        </p:nvSpPr>
        <p:spPr>
          <a:xfrm>
            <a:off x="2180377" y="14002357"/>
            <a:ext cx="537423" cy="315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50" b="1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XXX</a:t>
            </a:r>
            <a:endParaRPr lang="en-AU" sz="1450" dirty="0">
              <a:solidFill>
                <a:srgbClr val="1D8749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7" name="Picture 26" descr="A picture containing symbol, font&#10;&#10;Description automatically generated">
            <a:extLst>
              <a:ext uri="{FF2B5EF4-FFF2-40B4-BE49-F238E27FC236}">
                <a16:creationId xmlns:a16="http://schemas.microsoft.com/office/drawing/2014/main" id="{298E5F72-009E-D211-9B83-AEDFDCEF22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9877" y="14045791"/>
            <a:ext cx="228600" cy="2286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D489FE4-A57B-F419-31D2-C17651CEF969}"/>
              </a:ext>
            </a:extLst>
          </p:cNvPr>
          <p:cNvSpPr txBox="1"/>
          <p:nvPr/>
        </p:nvSpPr>
        <p:spPr>
          <a:xfrm>
            <a:off x="2853477" y="14002357"/>
            <a:ext cx="537423" cy="315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50" b="1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XXX</a:t>
            </a:r>
            <a:endParaRPr lang="en-AU" sz="1450" dirty="0">
              <a:solidFill>
                <a:srgbClr val="1D8749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1BEAE8D-5572-802D-85F1-E7DF7332B67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662977" y="14045791"/>
            <a:ext cx="228600" cy="2286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697F8E9-4736-F4C5-FED0-D13DC81855FE}"/>
              </a:ext>
            </a:extLst>
          </p:cNvPr>
          <p:cNvSpPr txBox="1"/>
          <p:nvPr/>
        </p:nvSpPr>
        <p:spPr>
          <a:xfrm>
            <a:off x="3513877" y="14002357"/>
            <a:ext cx="537423" cy="315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50" b="1" dirty="0">
                <a:solidFill>
                  <a:srgbClr val="1D8749"/>
                </a:solidFill>
                <a:effectLst/>
                <a:latin typeface="Calibri" panose="020F0502020204030204" pitchFamily="34" charset="0"/>
              </a:rPr>
              <a:t>XXX</a:t>
            </a:r>
            <a:endParaRPr lang="en-AU" sz="1450" dirty="0">
              <a:solidFill>
                <a:srgbClr val="1D8749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510792B-55EA-79FB-7D36-3C972630E66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323377" y="14045791"/>
            <a:ext cx="228600" cy="2286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52096E4-671B-FD71-2EEF-69441B644EB8}"/>
              </a:ext>
            </a:extLst>
          </p:cNvPr>
          <p:cNvSpPr txBox="1"/>
          <p:nvPr/>
        </p:nvSpPr>
        <p:spPr>
          <a:xfrm>
            <a:off x="453177" y="14317825"/>
            <a:ext cx="6366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i="1" dirty="0">
                <a:solidFill>
                  <a:srgbClr val="1D874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respect First Nations Elders past, present and future and acknowledge the stories, traditions and living cultures </a:t>
            </a:r>
            <a:br>
              <a:rPr lang="en-AU" sz="1000" i="1" dirty="0">
                <a:solidFill>
                  <a:srgbClr val="1D874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000" i="1" dirty="0">
                <a:solidFill>
                  <a:srgbClr val="1D874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 First Nations peoples of the lands on which our members meet, and commit to building a brighter future together.</a:t>
            </a:r>
          </a:p>
        </p:txBody>
      </p:sp>
      <p:pic>
        <p:nvPicPr>
          <p:cNvPr id="18" name="Picture 17" descr="Green lett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65F565C-C505-447A-99C2-3777D2DFD0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9807" y="481329"/>
            <a:ext cx="41021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60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5E44C533C1448BA7D5B5FDD12C77E" ma:contentTypeVersion="23" ma:contentTypeDescription="Create a new document." ma:contentTypeScope="" ma:versionID="9450c763f621bc3c157a1c9b9af18f2c">
  <xsd:schema xmlns:xsd="http://www.w3.org/2001/XMLSchema" xmlns:xs="http://www.w3.org/2001/XMLSchema" xmlns:p="http://schemas.microsoft.com/office/2006/metadata/properties" xmlns:ns2="cffafc5f-f6d9-4292-add3-08e354fb08f3" xmlns:ns3="870c1b37-a0d2-44e4-9c7e-375870a8c266" targetNamespace="http://schemas.microsoft.com/office/2006/metadata/properties" ma:root="true" ma:fieldsID="55f624092c82e44664157d91b6ae9b74" ns2:_="" ns3:_="">
    <xsd:import namespace="cffafc5f-f6d9-4292-add3-08e354fb08f3"/>
    <xsd:import namespace="870c1b37-a0d2-44e4-9c7e-375870a8c26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2:_dlc_DocId" minOccurs="0"/>
                <xsd:element ref="ns2:_dlc_DocIdUrl" minOccurs="0"/>
                <xsd:element ref="ns2:_dlc_DocIdPersistId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Summary" minOccurs="0"/>
                <xsd:element ref="ns3:Thumbnai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afc5f-f6d9-4292-add3-08e354fb08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1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6" nillable="true" ma:displayName="Taxonomy Catch All Column" ma:hidden="true" ma:list="{f93f495c-7af9-46b7-969a-b99e369e90d1}" ma:internalName="TaxCatchAll" ma:showField="CatchAllData" ma:web="cffafc5f-f6d9-4292-add3-08e354fb08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c1b37-a0d2-44e4-9c7e-375870a8c2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396233d2-b552-4c91-8247-9a220dbba2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Summary" ma:index="27" nillable="true" ma:displayName="Summary" ma:format="Dropdown" ma:internalName="Summary">
      <xsd:simpleType>
        <xsd:restriction base="dms:Text">
          <xsd:maxLength value="255"/>
        </xsd:restriction>
      </xsd:simpleType>
    </xsd:element>
    <xsd:element name="Thumbnail" ma:index="28" nillable="true" ma:displayName="Thumbnail" ma:format="Thumbnail" ma:internalName="Thumbnail">
      <xsd:simpleType>
        <xsd:restriction base="dms:Unknown"/>
      </xsd:simple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fafc5f-f6d9-4292-add3-08e354fb08f3" xsi:nil="true"/>
    <Summary xmlns="870c1b37-a0d2-44e4-9c7e-375870a8c266" xsi:nil="true"/>
    <lcf76f155ced4ddcb4097134ff3c332f xmlns="870c1b37-a0d2-44e4-9c7e-375870a8c266">
      <Terms xmlns="http://schemas.microsoft.com/office/infopath/2007/PartnerControls"/>
    </lcf76f155ced4ddcb4097134ff3c332f>
    <Thumbnail xmlns="870c1b37-a0d2-44e4-9c7e-375870a8c266" xsi:nil="true"/>
    <_dlc_DocId xmlns="cffafc5f-f6d9-4292-add3-08e354fb08f3">R6M4PDRFQ53N-179301444-889358</_dlc_DocId>
    <_dlc_DocIdUrl xmlns="cffafc5f-f6d9-4292-add3-08e354fb08f3">
      <Url>https://theredfoxgroup.sharepoint.com/sites/TRFG/_layouts/15/DocIdRedir.aspx?ID=R6M4PDRFQ53N-179301444-889358</Url>
      <Description>R6M4PDRFQ53N-179301444-889358</Description>
    </_dlc_DocIdUrl>
  </documentManagement>
</p:properties>
</file>

<file path=customXml/itemProps1.xml><?xml version="1.0" encoding="utf-8"?>
<ds:datastoreItem xmlns:ds="http://schemas.openxmlformats.org/officeDocument/2006/customXml" ds:itemID="{EE39A23C-A35A-4911-BD26-66F4F56304E2}"/>
</file>

<file path=customXml/itemProps2.xml><?xml version="1.0" encoding="utf-8"?>
<ds:datastoreItem xmlns:ds="http://schemas.openxmlformats.org/officeDocument/2006/customXml" ds:itemID="{D898EA8E-BC3F-4CD2-89E7-649C3D7921D8}"/>
</file>

<file path=customXml/itemProps3.xml><?xml version="1.0" encoding="utf-8"?>
<ds:datastoreItem xmlns:ds="http://schemas.openxmlformats.org/officeDocument/2006/customXml" ds:itemID="{1C5B777F-E752-4D1D-AAEB-7D304FC13B80}"/>
</file>

<file path=customXml/itemProps4.xml><?xml version="1.0" encoding="utf-8"?>
<ds:datastoreItem xmlns:ds="http://schemas.openxmlformats.org/officeDocument/2006/customXml" ds:itemID="{3F636C71-1770-432D-9152-44C25DBA01F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72</TotalTime>
  <Words>228</Words>
  <Application>Microsoft Macintosh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Heaton</dc:creator>
  <cp:lastModifiedBy>Katie Paynter</cp:lastModifiedBy>
  <cp:revision>14</cp:revision>
  <dcterms:created xsi:type="dcterms:W3CDTF">2023-05-15T01:08:41Z</dcterms:created>
  <dcterms:modified xsi:type="dcterms:W3CDTF">2023-06-26T07:43:44Z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0x0101003DD5E44C533C1448BA7D5B5FDD12C77E</vt:lpwstr>
  </property>
  <property fmtid="{D5CDD505-2E9C-101B-9397-08002B2CF9AE}" pid="3" name="_dlc_DocIdItemGuid">
    <vt:lpwstr>a6702bdd-5a52-40cd-89ff-179c45919b86</vt:lpwstr>
  </property>
</Properties>
</file>