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B5F"/>
    <a:srgbClr val="1D874A"/>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0"/>
    <p:restoredTop sz="96327"/>
  </p:normalViewPr>
  <p:slideViewPr>
    <p:cSldViewPr snapToGrid="0">
      <p:cViewPr varScale="1">
        <p:scale>
          <a:sx n="90" d="100"/>
          <a:sy n="90"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4.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creativity&#10;&#10;Description automatically generated with low confidence">
            <a:extLst>
              <a:ext uri="{FF2B5EF4-FFF2-40B4-BE49-F238E27FC236}">
                <a16:creationId xmlns:a16="http://schemas.microsoft.com/office/drawing/2014/main" id="{FDFD2C44-194D-9F46-8FCF-ABE6A297DA4E}"/>
              </a:ext>
            </a:extLst>
          </p:cNvPr>
          <p:cNvPicPr>
            <a:picLocks noChangeAspect="1"/>
          </p:cNvPicPr>
          <p:nvPr userDrawn="1"/>
        </p:nvPicPr>
        <p:blipFill>
          <a:blip r:embed="rId2"/>
          <a:stretch>
            <a:fillRect/>
          </a:stretch>
        </p:blipFill>
        <p:spPr>
          <a:xfrm>
            <a:off x="6938000" y="2209537"/>
            <a:ext cx="2576870" cy="2002931"/>
          </a:xfrm>
          <a:prstGeom prst="rect">
            <a:avLst/>
          </a:prstGeom>
        </p:spPr>
      </p:pic>
      <p:pic>
        <p:nvPicPr>
          <p:cNvPr id="11" name="Picture 10" descr="A picture containing text, font, logo, symbol&#10;&#10;Description automatically generated">
            <a:extLst>
              <a:ext uri="{FF2B5EF4-FFF2-40B4-BE49-F238E27FC236}">
                <a16:creationId xmlns:a16="http://schemas.microsoft.com/office/drawing/2014/main" id="{EA534C8E-E398-F24B-95D5-AE90E03AA7AA}"/>
              </a:ext>
            </a:extLst>
          </p:cNvPr>
          <p:cNvPicPr>
            <a:picLocks noChangeAspect="1"/>
          </p:cNvPicPr>
          <p:nvPr userDrawn="1"/>
        </p:nvPicPr>
        <p:blipFill>
          <a:blip r:embed="rId3"/>
          <a:stretch>
            <a:fillRect/>
          </a:stretch>
        </p:blipFill>
        <p:spPr>
          <a:xfrm>
            <a:off x="7014866" y="501555"/>
            <a:ext cx="2474925" cy="683551"/>
          </a:xfrm>
          <a:prstGeom prst="rect">
            <a:avLst/>
          </a:prstGeom>
        </p:spPr>
      </p:pic>
      <p:pic>
        <p:nvPicPr>
          <p:cNvPr id="13" name="Picture 12" descr="A picture containing text, font, logo, symbol&#10;&#10;Description automatically generated">
            <a:extLst>
              <a:ext uri="{FF2B5EF4-FFF2-40B4-BE49-F238E27FC236}">
                <a16:creationId xmlns:a16="http://schemas.microsoft.com/office/drawing/2014/main" id="{300FA7FA-CDFD-E142-AB6F-F9D3A9364EB0}"/>
              </a:ext>
            </a:extLst>
          </p:cNvPr>
          <p:cNvPicPr>
            <a:picLocks noChangeAspect="1"/>
          </p:cNvPicPr>
          <p:nvPr userDrawn="1"/>
        </p:nvPicPr>
        <p:blipFill>
          <a:blip r:embed="rId3"/>
          <a:stretch>
            <a:fillRect/>
          </a:stretch>
        </p:blipFill>
        <p:spPr>
          <a:xfrm>
            <a:off x="3734455" y="1714139"/>
            <a:ext cx="2142929" cy="591857"/>
          </a:xfrm>
          <a:prstGeom prst="rect">
            <a:avLst/>
          </a:prstGeom>
        </p:spPr>
      </p:pic>
      <p:sp>
        <p:nvSpPr>
          <p:cNvPr id="14" name="TextBox 13">
            <a:extLst>
              <a:ext uri="{FF2B5EF4-FFF2-40B4-BE49-F238E27FC236}">
                <a16:creationId xmlns:a16="http://schemas.microsoft.com/office/drawing/2014/main" id="{7E73EA4D-61FB-1A43-B027-95D1180592C3}"/>
              </a:ext>
            </a:extLst>
          </p:cNvPr>
          <p:cNvSpPr txBox="1"/>
          <p:nvPr userDrawn="1"/>
        </p:nvSpPr>
        <p:spPr>
          <a:xfrm>
            <a:off x="3652573" y="904064"/>
            <a:ext cx="2711669" cy="815608"/>
          </a:xfrm>
          <a:prstGeom prst="rect">
            <a:avLst/>
          </a:prstGeom>
          <a:noFill/>
        </p:spPr>
        <p:txBody>
          <a:bodyPr wrap="square" rtlCol="0">
            <a:spAutoFit/>
          </a:bodyPr>
          <a:lstStyle/>
          <a:p>
            <a:r>
              <a:rPr lang="en-AU" sz="1200" b="1" dirty="0">
                <a:solidFill>
                  <a:srgbClr val="1D874A"/>
                </a:solidFill>
                <a:effectLst/>
                <a:latin typeface="Calibri" panose="020F0502020204030204" pitchFamily="34" charset="0"/>
              </a:rPr>
              <a:t>The Country Women’s Association of Victoria was formed 12 March 1928 and today has more than 4,000 members. </a:t>
            </a:r>
            <a:endParaRPr lang="en-AU" sz="1200" dirty="0">
              <a:solidFill>
                <a:srgbClr val="1D874A"/>
              </a:solidFill>
              <a:effectLst/>
              <a:latin typeface="Calibri" panose="020F0502020204030204" pitchFamily="34" charset="0"/>
            </a:endParaRPr>
          </a:p>
          <a:p>
            <a:endParaRPr lang="en-US" sz="1100" dirty="0">
              <a:solidFill>
                <a:srgbClr val="1D874A"/>
              </a:solidFill>
            </a:endParaRPr>
          </a:p>
        </p:txBody>
      </p:sp>
      <p:sp>
        <p:nvSpPr>
          <p:cNvPr id="15" name="TextBox 14">
            <a:extLst>
              <a:ext uri="{FF2B5EF4-FFF2-40B4-BE49-F238E27FC236}">
                <a16:creationId xmlns:a16="http://schemas.microsoft.com/office/drawing/2014/main" id="{47F267E4-11FF-8644-AC61-50214AF10C61}"/>
              </a:ext>
            </a:extLst>
          </p:cNvPr>
          <p:cNvSpPr txBox="1"/>
          <p:nvPr userDrawn="1"/>
        </p:nvSpPr>
        <p:spPr>
          <a:xfrm>
            <a:off x="3652573" y="2489348"/>
            <a:ext cx="2571062" cy="2400657"/>
          </a:xfrm>
          <a:prstGeom prst="rect">
            <a:avLst/>
          </a:prstGeom>
          <a:noFill/>
        </p:spPr>
        <p:txBody>
          <a:bodyPr wrap="square" rtlCol="0">
            <a:spAutoFit/>
          </a:bodyPr>
          <a:lstStyle/>
          <a:p>
            <a:pPr>
              <a:spcAft>
                <a:spcPts val="600"/>
              </a:spcAft>
            </a:pPr>
            <a:r>
              <a:rPr lang="en-AU" sz="900" dirty="0">
                <a:solidFill>
                  <a:srgbClr val="424242"/>
                </a:solidFill>
                <a:effectLst/>
                <a:latin typeface="Calibri" panose="020F0502020204030204" pitchFamily="34" charset="0"/>
              </a:rPr>
              <a:t>We are a member-based Association and not-for profit, charitable organisation whose principal purpose is to provide support to vulnerable women, children and their families in need throughout metropolitan, regional, rural and remote settings in Victoria.</a:t>
            </a:r>
          </a:p>
          <a:p>
            <a:pPr>
              <a:spcAft>
                <a:spcPts val="600"/>
              </a:spcAft>
            </a:pPr>
            <a:r>
              <a:rPr lang="en-AU" sz="900" dirty="0">
                <a:solidFill>
                  <a:srgbClr val="424242"/>
                </a:solidFill>
                <a:effectLst/>
                <a:latin typeface="Calibri" panose="020F0502020204030204" pitchFamily="34" charset="0"/>
              </a:rPr>
              <a:t>We do this through volunteer community services, the establishment and management of community support networks and the provision of financial aid or emergency funding.  </a:t>
            </a:r>
          </a:p>
          <a:p>
            <a:pPr>
              <a:spcAft>
                <a:spcPts val="600"/>
              </a:spcAft>
            </a:pPr>
            <a:r>
              <a:rPr lang="en-AU" sz="900" dirty="0">
                <a:solidFill>
                  <a:srgbClr val="424242"/>
                </a:solidFill>
                <a:effectLst/>
                <a:latin typeface="Calibri" panose="020F0502020204030204" pitchFamily="34" charset="0"/>
              </a:rPr>
              <a:t>We also cook, we craft, and we advocate for change, while empowering our members and always remaining relevant.</a:t>
            </a:r>
          </a:p>
          <a:p>
            <a:pPr>
              <a:spcAft>
                <a:spcPts val="600"/>
              </a:spcAft>
            </a:pPr>
            <a:r>
              <a:rPr lang="en-AU" sz="900" dirty="0">
                <a:solidFill>
                  <a:srgbClr val="424242"/>
                </a:solidFill>
                <a:effectLst/>
                <a:latin typeface="Calibri" panose="020F0502020204030204" pitchFamily="34" charset="0"/>
              </a:rPr>
              <a:t>CWA of Victoria is an organisation for all women of all ages – metropolitan, rural, regional and remote.</a:t>
            </a:r>
          </a:p>
        </p:txBody>
      </p:sp>
      <p:sp>
        <p:nvSpPr>
          <p:cNvPr id="16" name="TextBox 15">
            <a:extLst>
              <a:ext uri="{FF2B5EF4-FFF2-40B4-BE49-F238E27FC236}">
                <a16:creationId xmlns:a16="http://schemas.microsoft.com/office/drawing/2014/main" id="{14585374-F427-8440-9343-191863545D6D}"/>
              </a:ext>
            </a:extLst>
          </p:cNvPr>
          <p:cNvSpPr txBox="1"/>
          <p:nvPr userDrawn="1"/>
        </p:nvSpPr>
        <p:spPr>
          <a:xfrm>
            <a:off x="3652573" y="5489723"/>
            <a:ext cx="2439617" cy="523220"/>
          </a:xfrm>
          <a:prstGeom prst="rect">
            <a:avLst/>
          </a:prstGeom>
          <a:noFill/>
        </p:spPr>
        <p:txBody>
          <a:bodyPr wrap="square" rtlCol="0">
            <a:spAutoFit/>
          </a:bodyPr>
          <a:lstStyle/>
          <a:p>
            <a:r>
              <a:rPr lang="en-AU" sz="700" i="1" dirty="0">
                <a:solidFill>
                  <a:srgbClr val="424242"/>
                </a:solidFill>
                <a:effectLst/>
                <a:latin typeface="Calibri" panose="020F0502020204030204" pitchFamily="34" charset="0"/>
              </a:rPr>
              <a:t>We respect First Nations Elders past, present and future and acknowledge the stories, traditions and living cultures of First Nations peoples on the lands on which our members meet, and commit to building a brighter future together.</a:t>
            </a:r>
            <a:endParaRPr lang="en-AU" sz="700" dirty="0">
              <a:solidFill>
                <a:srgbClr val="424242"/>
              </a:solidFill>
              <a:effectLst/>
              <a:latin typeface="Calibri" panose="020F0502020204030204" pitchFamily="34" charset="0"/>
            </a:endParaRPr>
          </a:p>
        </p:txBody>
      </p:sp>
      <p:pic>
        <p:nvPicPr>
          <p:cNvPr id="17" name="Picture 16" descr="A white text on a brown background&#10;&#10;Description automatically generated with low confidence">
            <a:extLst>
              <a:ext uri="{FF2B5EF4-FFF2-40B4-BE49-F238E27FC236}">
                <a16:creationId xmlns:a16="http://schemas.microsoft.com/office/drawing/2014/main" id="{24399273-A0DA-D644-BDA9-C31A0323F3D3}"/>
              </a:ext>
            </a:extLst>
          </p:cNvPr>
          <p:cNvPicPr>
            <a:picLocks noChangeAspect="1"/>
          </p:cNvPicPr>
          <p:nvPr userDrawn="1"/>
        </p:nvPicPr>
        <p:blipFill>
          <a:blip r:embed="rId4"/>
          <a:stretch>
            <a:fillRect/>
          </a:stretch>
        </p:blipFill>
        <p:spPr>
          <a:xfrm>
            <a:off x="7448498" y="6271260"/>
            <a:ext cx="1584801" cy="283845"/>
          </a:xfrm>
          <a:prstGeom prst="rect">
            <a:avLst/>
          </a:prstGeom>
        </p:spPr>
      </p:pic>
      <p:sp>
        <p:nvSpPr>
          <p:cNvPr id="18" name="TextBox 17">
            <a:extLst>
              <a:ext uri="{FF2B5EF4-FFF2-40B4-BE49-F238E27FC236}">
                <a16:creationId xmlns:a16="http://schemas.microsoft.com/office/drawing/2014/main" id="{41DC3DF1-27DE-1F4C-88D1-D3A50C89111D}"/>
              </a:ext>
            </a:extLst>
          </p:cNvPr>
          <p:cNvSpPr txBox="1"/>
          <p:nvPr userDrawn="1"/>
        </p:nvSpPr>
        <p:spPr>
          <a:xfrm>
            <a:off x="7021090" y="5524776"/>
            <a:ext cx="2439616" cy="528350"/>
          </a:xfrm>
          <a:prstGeom prst="rect">
            <a:avLst/>
          </a:prstGeom>
          <a:noFill/>
        </p:spPr>
        <p:txBody>
          <a:bodyPr wrap="square" rtlCol="0">
            <a:spAutoFit/>
          </a:bodyPr>
          <a:lstStyle/>
          <a:p>
            <a:pPr algn="ctr">
              <a:lnSpc>
                <a:spcPts val="1660"/>
              </a:lnSpc>
            </a:pPr>
            <a:r>
              <a:rPr lang="en-AU" sz="1550" b="1" dirty="0">
                <a:solidFill>
                  <a:srgbClr val="1D874A"/>
                </a:solidFill>
                <a:effectLst/>
                <a:latin typeface="Calibri" panose="020F0502020204030204" pitchFamily="34" charset="0"/>
              </a:rPr>
              <a:t>Create connections and make a difference</a:t>
            </a:r>
            <a:endParaRPr lang="en-AU" sz="1550" dirty="0">
              <a:solidFill>
                <a:srgbClr val="1D874A"/>
              </a:solidFill>
              <a:effectLst/>
              <a:latin typeface="Calibri" panose="020F0502020204030204" pitchFamily="34" charset="0"/>
            </a:endParaRPr>
          </a:p>
        </p:txBody>
      </p:sp>
      <p:pic>
        <p:nvPicPr>
          <p:cNvPr id="19" name="Picture 18" descr="A white text on a brown background&#10;&#10;Description automatically generated with low confidence">
            <a:extLst>
              <a:ext uri="{FF2B5EF4-FFF2-40B4-BE49-F238E27FC236}">
                <a16:creationId xmlns:a16="http://schemas.microsoft.com/office/drawing/2014/main" id="{47376EF9-EE17-8A49-8457-A12D2180E674}"/>
              </a:ext>
            </a:extLst>
          </p:cNvPr>
          <p:cNvPicPr>
            <a:picLocks noChangeAspect="1"/>
          </p:cNvPicPr>
          <p:nvPr userDrawn="1"/>
        </p:nvPicPr>
        <p:blipFill>
          <a:blip r:embed="rId5"/>
          <a:stretch>
            <a:fillRect/>
          </a:stretch>
        </p:blipFill>
        <p:spPr>
          <a:xfrm>
            <a:off x="3734455" y="6259829"/>
            <a:ext cx="1584801" cy="283845"/>
          </a:xfrm>
          <a:prstGeom prst="rect">
            <a:avLst/>
          </a:prstGeom>
        </p:spPr>
      </p:pic>
      <p:cxnSp>
        <p:nvCxnSpPr>
          <p:cNvPr id="20" name="Straight Connector 19">
            <a:extLst>
              <a:ext uri="{FF2B5EF4-FFF2-40B4-BE49-F238E27FC236}">
                <a16:creationId xmlns:a16="http://schemas.microsoft.com/office/drawing/2014/main" id="{CAEBC2EB-F520-304F-9D5A-54E0FD6FC20C}"/>
              </a:ext>
            </a:extLst>
          </p:cNvPr>
          <p:cNvCxnSpPr/>
          <p:nvPr userDrawn="1"/>
        </p:nvCxnSpPr>
        <p:spPr>
          <a:xfrm>
            <a:off x="3734455" y="5303520"/>
            <a:ext cx="1677650" cy="0"/>
          </a:xfrm>
          <a:prstGeom prst="line">
            <a:avLst/>
          </a:prstGeom>
          <a:ln w="12700">
            <a:solidFill>
              <a:srgbClr val="BF9B5F"/>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6147E626-FFCF-6F4A-B0D0-D1D672AB1765}"/>
              </a:ext>
            </a:extLst>
          </p:cNvPr>
          <p:cNvSpPr>
            <a:spLocks noGrp="1" noChangeAspect="1"/>
          </p:cNvSpPr>
          <p:nvPr>
            <p:ph type="pic" idx="1"/>
          </p:nvPr>
        </p:nvSpPr>
        <p:spPr>
          <a:xfrm>
            <a:off x="490490" y="1675427"/>
            <a:ext cx="2316264" cy="2310163"/>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7" name="Picture Placeholder 2">
            <a:extLst>
              <a:ext uri="{FF2B5EF4-FFF2-40B4-BE49-F238E27FC236}">
                <a16:creationId xmlns:a16="http://schemas.microsoft.com/office/drawing/2014/main" id="{595DE457-4720-BD4D-9BDD-1961C1012DF6}"/>
              </a:ext>
            </a:extLst>
          </p:cNvPr>
          <p:cNvSpPr>
            <a:spLocks noGrp="1" noChangeAspect="1"/>
          </p:cNvSpPr>
          <p:nvPr>
            <p:ph type="pic" idx="10"/>
          </p:nvPr>
        </p:nvSpPr>
        <p:spPr>
          <a:xfrm>
            <a:off x="490490" y="4100575"/>
            <a:ext cx="2316264" cy="2310163"/>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8" name="Picture Placeholder 2">
            <a:extLst>
              <a:ext uri="{FF2B5EF4-FFF2-40B4-BE49-F238E27FC236}">
                <a16:creationId xmlns:a16="http://schemas.microsoft.com/office/drawing/2014/main" id="{4E1B886B-6270-0A47-BC3A-E996CE910A87}"/>
              </a:ext>
            </a:extLst>
          </p:cNvPr>
          <p:cNvSpPr>
            <a:spLocks noGrp="1" noChangeAspect="1"/>
          </p:cNvSpPr>
          <p:nvPr>
            <p:ph type="pic" idx="11"/>
          </p:nvPr>
        </p:nvSpPr>
        <p:spPr>
          <a:xfrm>
            <a:off x="7082766" y="3665511"/>
            <a:ext cx="2316264" cy="1638002"/>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pic>
        <p:nvPicPr>
          <p:cNvPr id="5" name="Picture 4">
            <a:extLst>
              <a:ext uri="{FF2B5EF4-FFF2-40B4-BE49-F238E27FC236}">
                <a16:creationId xmlns:a16="http://schemas.microsoft.com/office/drawing/2014/main" id="{A449691C-80D2-224E-BB30-806FFD7DE06E}"/>
              </a:ext>
            </a:extLst>
          </p:cNvPr>
          <p:cNvPicPr>
            <a:picLocks noChangeAspect="1"/>
          </p:cNvPicPr>
          <p:nvPr userDrawn="1"/>
        </p:nvPicPr>
        <p:blipFill>
          <a:blip r:embed="rId6"/>
          <a:stretch>
            <a:fillRect/>
          </a:stretch>
        </p:blipFill>
        <p:spPr>
          <a:xfrm>
            <a:off x="6759585" y="2405089"/>
            <a:ext cx="2933700" cy="787400"/>
          </a:xfrm>
          <a:prstGeom prst="rect">
            <a:avLst/>
          </a:prstGeom>
        </p:spPr>
      </p:pic>
      <p:pic>
        <p:nvPicPr>
          <p:cNvPr id="12" name="Picture 11" descr="A picture containing font, typography, graphics, logo&#10;&#10;Description automatically generated">
            <a:extLst>
              <a:ext uri="{FF2B5EF4-FFF2-40B4-BE49-F238E27FC236}">
                <a16:creationId xmlns:a16="http://schemas.microsoft.com/office/drawing/2014/main" id="{59D78945-1469-6B40-B3B7-0520B36FFA7A}"/>
              </a:ext>
            </a:extLst>
          </p:cNvPr>
          <p:cNvPicPr>
            <a:picLocks noChangeAspect="1"/>
          </p:cNvPicPr>
          <p:nvPr userDrawn="1"/>
        </p:nvPicPr>
        <p:blipFill>
          <a:blip r:embed="rId7"/>
          <a:stretch>
            <a:fillRect/>
          </a:stretch>
        </p:blipFill>
        <p:spPr>
          <a:xfrm>
            <a:off x="3734455" y="417373"/>
            <a:ext cx="1435100" cy="330200"/>
          </a:xfrm>
          <a:prstGeom prst="rect">
            <a:avLst/>
          </a:prstGeom>
        </p:spPr>
      </p:pic>
      <p:pic>
        <p:nvPicPr>
          <p:cNvPr id="24" name="Picture 23">
            <a:extLst>
              <a:ext uri="{FF2B5EF4-FFF2-40B4-BE49-F238E27FC236}">
                <a16:creationId xmlns:a16="http://schemas.microsoft.com/office/drawing/2014/main" id="{1FB57854-6262-6948-8DA7-301176255D2F}"/>
              </a:ext>
            </a:extLst>
          </p:cNvPr>
          <p:cNvPicPr>
            <a:picLocks noChangeAspect="1"/>
          </p:cNvPicPr>
          <p:nvPr userDrawn="1"/>
        </p:nvPicPr>
        <p:blipFill>
          <a:blip r:embed="rId8"/>
          <a:srcRect/>
          <a:stretch/>
        </p:blipFill>
        <p:spPr>
          <a:xfrm>
            <a:off x="414785" y="417373"/>
            <a:ext cx="2476500" cy="330200"/>
          </a:xfrm>
          <a:prstGeom prst="rect">
            <a:avLst/>
          </a:prstGeom>
        </p:spPr>
      </p:pic>
    </p:spTree>
    <p:extLst>
      <p:ext uri="{BB962C8B-B14F-4D97-AF65-F5344CB8AC3E}">
        <p14:creationId xmlns:p14="http://schemas.microsoft.com/office/powerpoint/2010/main" val="8142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text, screenshot, businesscard, font&#10;&#10;Description automatically generated">
            <a:extLst>
              <a:ext uri="{FF2B5EF4-FFF2-40B4-BE49-F238E27FC236}">
                <a16:creationId xmlns:a16="http://schemas.microsoft.com/office/drawing/2014/main" id="{5EA43F5F-AD49-7C4D-A70C-AB76FB7CD016}"/>
              </a:ext>
            </a:extLst>
          </p:cNvPr>
          <p:cNvPicPr>
            <a:picLocks noChangeAspect="1"/>
          </p:cNvPicPr>
          <p:nvPr userDrawn="1"/>
        </p:nvPicPr>
        <p:blipFill>
          <a:blip r:embed="rId2"/>
          <a:stretch>
            <a:fillRect/>
          </a:stretch>
        </p:blipFill>
        <p:spPr>
          <a:xfrm>
            <a:off x="3474721" y="425859"/>
            <a:ext cx="3348989" cy="6380705"/>
          </a:xfrm>
          <a:prstGeom prst="rect">
            <a:avLst/>
          </a:prstGeom>
        </p:spPr>
      </p:pic>
      <p:sp>
        <p:nvSpPr>
          <p:cNvPr id="11" name="TextBox 10">
            <a:extLst>
              <a:ext uri="{FF2B5EF4-FFF2-40B4-BE49-F238E27FC236}">
                <a16:creationId xmlns:a16="http://schemas.microsoft.com/office/drawing/2014/main" id="{156E0CC8-DA06-5B44-81A6-3720DC15742E}"/>
              </a:ext>
            </a:extLst>
          </p:cNvPr>
          <p:cNvSpPr txBox="1"/>
          <p:nvPr userDrawn="1"/>
        </p:nvSpPr>
        <p:spPr>
          <a:xfrm>
            <a:off x="400739" y="1188404"/>
            <a:ext cx="2498866" cy="830997"/>
          </a:xfrm>
          <a:prstGeom prst="rect">
            <a:avLst/>
          </a:prstGeom>
          <a:noFill/>
        </p:spPr>
        <p:txBody>
          <a:bodyPr wrap="square" rtlCol="0">
            <a:spAutoFit/>
          </a:bodyPr>
          <a:lstStyle/>
          <a:p>
            <a:r>
              <a:rPr lang="en-AU" sz="1200" b="1" dirty="0">
                <a:solidFill>
                  <a:srgbClr val="1D874A"/>
                </a:solidFill>
                <a:effectLst/>
                <a:latin typeface="Calibri" panose="020F0502020204030204" pitchFamily="34" charset="0"/>
              </a:rPr>
              <a:t>Since 1928, the CWA of Victoria has been working to support vulnerable women, children and families in need throughout the state.</a:t>
            </a:r>
            <a:endParaRPr lang="en-AU" sz="1200" dirty="0">
              <a:solidFill>
                <a:srgbClr val="1D874A"/>
              </a:solidFill>
              <a:effectLst/>
              <a:latin typeface="Calibri" panose="020F0502020204030204" pitchFamily="34" charset="0"/>
            </a:endParaRPr>
          </a:p>
        </p:txBody>
      </p:sp>
      <p:sp>
        <p:nvSpPr>
          <p:cNvPr id="12" name="TextBox 11">
            <a:extLst>
              <a:ext uri="{FF2B5EF4-FFF2-40B4-BE49-F238E27FC236}">
                <a16:creationId xmlns:a16="http://schemas.microsoft.com/office/drawing/2014/main" id="{3158377D-7BE1-F349-914F-D9805B5CA938}"/>
              </a:ext>
            </a:extLst>
          </p:cNvPr>
          <p:cNvSpPr txBox="1"/>
          <p:nvPr userDrawn="1"/>
        </p:nvSpPr>
        <p:spPr>
          <a:xfrm>
            <a:off x="400739" y="2129517"/>
            <a:ext cx="2406015" cy="1338828"/>
          </a:xfrm>
          <a:prstGeom prst="rect">
            <a:avLst/>
          </a:prstGeom>
          <a:noFill/>
        </p:spPr>
        <p:txBody>
          <a:bodyPr wrap="square" rtlCol="0">
            <a:spAutoFit/>
          </a:bodyPr>
          <a:lstStyle/>
          <a:p>
            <a:r>
              <a:rPr lang="en-AU" sz="900" dirty="0">
                <a:solidFill>
                  <a:srgbClr val="424242"/>
                </a:solidFill>
                <a:effectLst/>
                <a:latin typeface="Calibri" panose="020F0502020204030204" pitchFamily="34" charset="0"/>
              </a:rPr>
              <a:t>As a member of the CWA of Victoria, you will create friendships, learn and share new skills, enjoy volunteering and get involved in understanding the issues impacting your community. </a:t>
            </a:r>
          </a:p>
          <a:p>
            <a:r>
              <a:rPr lang="en-AU" sz="900" dirty="0">
                <a:solidFill>
                  <a:srgbClr val="424242"/>
                </a:solidFill>
                <a:effectLst/>
                <a:latin typeface="Calibri" panose="020F0502020204030204" pitchFamily="34" charset="0"/>
              </a:rPr>
              <a:t>Whether based in metropolitan, rural, regional or remote Victoria, we are for all women of all ages and invite you to join us to create connections and make a difference. </a:t>
            </a:r>
          </a:p>
        </p:txBody>
      </p:sp>
      <p:sp>
        <p:nvSpPr>
          <p:cNvPr id="14" name="TextBox 13">
            <a:extLst>
              <a:ext uri="{FF2B5EF4-FFF2-40B4-BE49-F238E27FC236}">
                <a16:creationId xmlns:a16="http://schemas.microsoft.com/office/drawing/2014/main" id="{6F0DF666-33C3-C846-996A-51AF9A608DEF}"/>
              </a:ext>
            </a:extLst>
          </p:cNvPr>
          <p:cNvSpPr txBox="1"/>
          <p:nvPr userDrawn="1"/>
        </p:nvSpPr>
        <p:spPr>
          <a:xfrm>
            <a:off x="6972989" y="4891882"/>
            <a:ext cx="2251022" cy="1544141"/>
          </a:xfrm>
          <a:prstGeom prst="rect">
            <a:avLst/>
          </a:prstGeom>
          <a:noFill/>
        </p:spPr>
        <p:txBody>
          <a:bodyPr wrap="square" rtlCol="0">
            <a:spAutoFit/>
          </a:bodyPr>
          <a:lstStyle/>
          <a:p>
            <a:pPr>
              <a:lnSpc>
                <a:spcPts val="1850"/>
              </a:lnSpc>
            </a:pPr>
            <a:r>
              <a:rPr lang="en-AU" sz="1500" b="1" dirty="0">
                <a:solidFill>
                  <a:srgbClr val="BF9B5F"/>
                </a:solidFill>
                <a:effectLst/>
                <a:latin typeface="Calibri" panose="020F0502020204030204" pitchFamily="34" charset="0"/>
              </a:rPr>
              <a:t>We influence change and assist vulnerable women, children and families.</a:t>
            </a:r>
            <a:endParaRPr lang="en-AU" sz="1500" dirty="0">
              <a:solidFill>
                <a:srgbClr val="BF9B5F"/>
              </a:solidFill>
              <a:effectLst/>
              <a:latin typeface="Calibri" panose="020F0502020204030204" pitchFamily="34" charset="0"/>
            </a:endParaRPr>
          </a:p>
          <a:p>
            <a:pPr>
              <a:lnSpc>
                <a:spcPts val="1850"/>
              </a:lnSpc>
            </a:pPr>
            <a:r>
              <a:rPr lang="en-AU" sz="1500" b="1" dirty="0">
                <a:solidFill>
                  <a:srgbClr val="1D874A"/>
                </a:solidFill>
                <a:effectLst/>
                <a:latin typeface="Calibri" panose="020F0502020204030204" pitchFamily="34" charset="0"/>
              </a:rPr>
              <a:t>Join us to create connections and make a difference.</a:t>
            </a:r>
            <a:endParaRPr lang="en-AU" sz="1500" dirty="0">
              <a:solidFill>
                <a:srgbClr val="1D874A"/>
              </a:solidFill>
              <a:effectLst/>
              <a:latin typeface="Calibri" panose="020F0502020204030204" pitchFamily="34" charset="0"/>
            </a:endParaRPr>
          </a:p>
        </p:txBody>
      </p:sp>
      <p:sp>
        <p:nvSpPr>
          <p:cNvPr id="15" name="Picture Placeholder 2">
            <a:extLst>
              <a:ext uri="{FF2B5EF4-FFF2-40B4-BE49-F238E27FC236}">
                <a16:creationId xmlns:a16="http://schemas.microsoft.com/office/drawing/2014/main" id="{E77AD10B-846E-A049-AD54-CED90E8017B6}"/>
              </a:ext>
            </a:extLst>
          </p:cNvPr>
          <p:cNvSpPr>
            <a:spLocks noGrp="1" noChangeAspect="1"/>
          </p:cNvSpPr>
          <p:nvPr>
            <p:ph type="pic" idx="10"/>
          </p:nvPr>
        </p:nvSpPr>
        <p:spPr>
          <a:xfrm>
            <a:off x="490490" y="3578461"/>
            <a:ext cx="2316264" cy="2832277"/>
          </a:xfrm>
          <a:prstGeom prst="rect">
            <a:avLst/>
          </a:prstGeom>
          <a:solidFill>
            <a:schemeClr val="bg1"/>
          </a:solidFill>
          <a:ln w="12700">
            <a:solidFill>
              <a:srgbClr val="BF9B5F"/>
            </a:solidFill>
          </a:ln>
        </p:spPr>
        <p:txBody>
          <a:bodyPr anchor="t">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pic>
        <p:nvPicPr>
          <p:cNvPr id="3" name="Picture 2" descr="A picture containing font, typography, text, graphics&#10;&#10;Description automatically generated">
            <a:extLst>
              <a:ext uri="{FF2B5EF4-FFF2-40B4-BE49-F238E27FC236}">
                <a16:creationId xmlns:a16="http://schemas.microsoft.com/office/drawing/2014/main" id="{E86319B2-1434-DC4C-9AED-24D5BEF2BEA0}"/>
              </a:ext>
            </a:extLst>
          </p:cNvPr>
          <p:cNvPicPr>
            <a:picLocks noChangeAspect="1"/>
          </p:cNvPicPr>
          <p:nvPr userDrawn="1"/>
        </p:nvPicPr>
        <p:blipFill>
          <a:blip r:embed="rId3"/>
          <a:stretch>
            <a:fillRect/>
          </a:stretch>
        </p:blipFill>
        <p:spPr>
          <a:xfrm>
            <a:off x="490490" y="425859"/>
            <a:ext cx="2120900" cy="609600"/>
          </a:xfrm>
          <a:prstGeom prst="rect">
            <a:avLst/>
          </a:prstGeom>
        </p:spPr>
      </p:pic>
      <p:pic>
        <p:nvPicPr>
          <p:cNvPr id="13" name="Picture 12">
            <a:extLst>
              <a:ext uri="{FF2B5EF4-FFF2-40B4-BE49-F238E27FC236}">
                <a16:creationId xmlns:a16="http://schemas.microsoft.com/office/drawing/2014/main" id="{1C43BD52-1D06-B641-8F57-0FB2CB61D35D}"/>
              </a:ext>
            </a:extLst>
          </p:cNvPr>
          <p:cNvPicPr>
            <a:picLocks noChangeAspect="1"/>
          </p:cNvPicPr>
          <p:nvPr userDrawn="1"/>
        </p:nvPicPr>
        <p:blipFill>
          <a:blip r:embed="rId4"/>
          <a:srcRect/>
          <a:stretch/>
        </p:blipFill>
        <p:spPr>
          <a:xfrm>
            <a:off x="7080134" y="425859"/>
            <a:ext cx="2349500" cy="571500"/>
          </a:xfrm>
          <a:prstGeom prst="rect">
            <a:avLst/>
          </a:prstGeom>
        </p:spPr>
      </p:pic>
    </p:spTree>
    <p:extLst>
      <p:ext uri="{BB962C8B-B14F-4D97-AF65-F5344CB8AC3E}">
        <p14:creationId xmlns:p14="http://schemas.microsoft.com/office/powerpoint/2010/main" val="3828040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88988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3EAA2C-C523-9D4F-8D96-F4B485DA52F4}"/>
              </a:ext>
            </a:extLst>
          </p:cNvPr>
          <p:cNvSpPr>
            <a:spLocks noGrp="1"/>
          </p:cNvSpPr>
          <p:nvPr>
            <p:ph type="pic" idx="1"/>
          </p:nvPr>
        </p:nvSpPr>
        <p:spPr/>
      </p:sp>
      <p:sp>
        <p:nvSpPr>
          <p:cNvPr id="10" name="Picture Placeholder 9">
            <a:extLst>
              <a:ext uri="{FF2B5EF4-FFF2-40B4-BE49-F238E27FC236}">
                <a16:creationId xmlns:a16="http://schemas.microsoft.com/office/drawing/2014/main" id="{8536EB2F-7C2E-A349-A029-8D6829948A31}"/>
              </a:ext>
            </a:extLst>
          </p:cNvPr>
          <p:cNvSpPr>
            <a:spLocks noGrp="1"/>
          </p:cNvSpPr>
          <p:nvPr>
            <p:ph type="pic" idx="10"/>
          </p:nvPr>
        </p:nvSpPr>
        <p:spPr/>
      </p:sp>
      <p:sp>
        <p:nvSpPr>
          <p:cNvPr id="16" name="Picture Placeholder 15">
            <a:extLst>
              <a:ext uri="{FF2B5EF4-FFF2-40B4-BE49-F238E27FC236}">
                <a16:creationId xmlns:a16="http://schemas.microsoft.com/office/drawing/2014/main" id="{F57C14B9-CEEA-DC47-AA33-04DCA90C3FD1}"/>
              </a:ext>
            </a:extLst>
          </p:cNvPr>
          <p:cNvSpPr>
            <a:spLocks noGrp="1"/>
          </p:cNvSpPr>
          <p:nvPr>
            <p:ph type="pic" idx="11"/>
          </p:nvPr>
        </p:nvSpPr>
        <p:spPr/>
      </p:sp>
      <p:sp>
        <p:nvSpPr>
          <p:cNvPr id="7" name="Rounded Rectangle 6">
            <a:extLst>
              <a:ext uri="{FF2B5EF4-FFF2-40B4-BE49-F238E27FC236}">
                <a16:creationId xmlns:a16="http://schemas.microsoft.com/office/drawing/2014/main" id="{A423A9F5-C665-0A4C-8FF7-01AE1F5020F6}"/>
              </a:ext>
            </a:extLst>
          </p:cNvPr>
          <p:cNvSpPr/>
          <p:nvPr/>
        </p:nvSpPr>
        <p:spPr>
          <a:xfrm>
            <a:off x="7108860" y="1395842"/>
            <a:ext cx="2290171" cy="407506"/>
          </a:xfrm>
          <a:custGeom>
            <a:avLst/>
            <a:gdLst>
              <a:gd name="connsiteX0" fmla="*/ 0 w 2281820"/>
              <a:gd name="connsiteY0" fmla="*/ 203753 h 407505"/>
              <a:gd name="connsiteX1" fmla="*/ 203753 w 2281820"/>
              <a:gd name="connsiteY1" fmla="*/ 0 h 407505"/>
              <a:gd name="connsiteX2" fmla="*/ 2078068 w 2281820"/>
              <a:gd name="connsiteY2" fmla="*/ 0 h 407505"/>
              <a:gd name="connsiteX3" fmla="*/ 2281821 w 2281820"/>
              <a:gd name="connsiteY3" fmla="*/ 203753 h 407505"/>
              <a:gd name="connsiteX4" fmla="*/ 2281820 w 2281820"/>
              <a:gd name="connsiteY4" fmla="*/ 203753 h 407505"/>
              <a:gd name="connsiteX5" fmla="*/ 2078067 w 2281820"/>
              <a:gd name="connsiteY5" fmla="*/ 407506 h 407505"/>
              <a:gd name="connsiteX6" fmla="*/ 203753 w 2281820"/>
              <a:gd name="connsiteY6" fmla="*/ 407505 h 407505"/>
              <a:gd name="connsiteX7" fmla="*/ 0 w 2281820"/>
              <a:gd name="connsiteY7" fmla="*/ 203752 h 407505"/>
              <a:gd name="connsiteX8" fmla="*/ 0 w 2281820"/>
              <a:gd name="connsiteY8" fmla="*/ 203753 h 407505"/>
              <a:gd name="connsiteX0" fmla="*/ 0 w 2281821"/>
              <a:gd name="connsiteY0" fmla="*/ 203753 h 407506"/>
              <a:gd name="connsiteX1" fmla="*/ 203753 w 2281821"/>
              <a:gd name="connsiteY1" fmla="*/ 0 h 407506"/>
              <a:gd name="connsiteX2" fmla="*/ 2078068 w 2281821"/>
              <a:gd name="connsiteY2" fmla="*/ 0 h 407506"/>
              <a:gd name="connsiteX3" fmla="*/ 2281821 w 2281821"/>
              <a:gd name="connsiteY3" fmla="*/ 203753 h 407506"/>
              <a:gd name="connsiteX4" fmla="*/ 2281820 w 2281821"/>
              <a:gd name="connsiteY4" fmla="*/ 203753 h 407506"/>
              <a:gd name="connsiteX5" fmla="*/ 2078067 w 2281821"/>
              <a:gd name="connsiteY5" fmla="*/ 407506 h 407506"/>
              <a:gd name="connsiteX6" fmla="*/ 203753 w 2281821"/>
              <a:gd name="connsiteY6" fmla="*/ 407505 h 407506"/>
              <a:gd name="connsiteX7" fmla="*/ 0 w 2281821"/>
              <a:gd name="connsiteY7" fmla="*/ 203752 h 407506"/>
              <a:gd name="connsiteX8" fmla="*/ 0 w 2281821"/>
              <a:gd name="connsiteY8" fmla="*/ 203753 h 407506"/>
              <a:gd name="connsiteX0" fmla="*/ 8350 w 2290171"/>
              <a:gd name="connsiteY0" fmla="*/ 203753 h 407506"/>
              <a:gd name="connsiteX1" fmla="*/ 0 w 2290171"/>
              <a:gd name="connsiteY1" fmla="*/ 4713 h 407506"/>
              <a:gd name="connsiteX2" fmla="*/ 2086418 w 2290171"/>
              <a:gd name="connsiteY2" fmla="*/ 0 h 407506"/>
              <a:gd name="connsiteX3" fmla="*/ 2290171 w 2290171"/>
              <a:gd name="connsiteY3" fmla="*/ 203753 h 407506"/>
              <a:gd name="connsiteX4" fmla="*/ 2290170 w 2290171"/>
              <a:gd name="connsiteY4" fmla="*/ 203753 h 407506"/>
              <a:gd name="connsiteX5" fmla="*/ 2086417 w 2290171"/>
              <a:gd name="connsiteY5" fmla="*/ 407506 h 407506"/>
              <a:gd name="connsiteX6" fmla="*/ 212103 w 2290171"/>
              <a:gd name="connsiteY6" fmla="*/ 407505 h 407506"/>
              <a:gd name="connsiteX7" fmla="*/ 8350 w 2290171"/>
              <a:gd name="connsiteY7" fmla="*/ 203752 h 407506"/>
              <a:gd name="connsiteX8" fmla="*/ 8350 w 2290171"/>
              <a:gd name="connsiteY8" fmla="*/ 203753 h 40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0171" h="407506">
                <a:moveTo>
                  <a:pt x="8350" y="203753"/>
                </a:moveTo>
                <a:lnTo>
                  <a:pt x="0" y="4713"/>
                </a:lnTo>
                <a:lnTo>
                  <a:pt x="2086418" y="0"/>
                </a:lnTo>
                <a:cubicBezTo>
                  <a:pt x="2198948" y="0"/>
                  <a:pt x="2290171" y="91223"/>
                  <a:pt x="2290171" y="203753"/>
                </a:cubicBezTo>
                <a:lnTo>
                  <a:pt x="2290170" y="203753"/>
                </a:lnTo>
                <a:cubicBezTo>
                  <a:pt x="2290170" y="316283"/>
                  <a:pt x="2198947" y="407506"/>
                  <a:pt x="2086417" y="407506"/>
                </a:cubicBezTo>
                <a:lnTo>
                  <a:pt x="212103" y="407505"/>
                </a:lnTo>
                <a:cubicBezTo>
                  <a:pt x="99573" y="407505"/>
                  <a:pt x="8350" y="316282"/>
                  <a:pt x="8350" y="203752"/>
                </a:cubicBezTo>
                <a:lnTo>
                  <a:pt x="8350" y="203753"/>
                </a:lnTo>
                <a:close/>
              </a:path>
            </a:pathLst>
          </a:custGeom>
          <a:solidFill>
            <a:srgbClr val="1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BRANCH NAME</a:t>
            </a:r>
          </a:p>
        </p:txBody>
      </p:sp>
      <p:sp>
        <p:nvSpPr>
          <p:cNvPr id="8" name="TextBox 7">
            <a:extLst>
              <a:ext uri="{FF2B5EF4-FFF2-40B4-BE49-F238E27FC236}">
                <a16:creationId xmlns:a16="http://schemas.microsoft.com/office/drawing/2014/main" id="{D348324B-98F5-7647-A2EC-3A89169E32C7}"/>
              </a:ext>
            </a:extLst>
          </p:cNvPr>
          <p:cNvSpPr txBox="1"/>
          <p:nvPr/>
        </p:nvSpPr>
        <p:spPr>
          <a:xfrm>
            <a:off x="400739" y="844430"/>
            <a:ext cx="2498866" cy="281042"/>
          </a:xfrm>
          <a:prstGeom prst="rect">
            <a:avLst/>
          </a:prstGeom>
          <a:noFill/>
        </p:spPr>
        <p:txBody>
          <a:bodyPr wrap="square" rtlCol="0">
            <a:spAutoFit/>
          </a:bodyPr>
          <a:lstStyle/>
          <a:p>
            <a:r>
              <a:rPr lang="en-AU" sz="1200" b="1" dirty="0">
                <a:solidFill>
                  <a:srgbClr val="1D874A"/>
                </a:solidFill>
                <a:effectLst/>
                <a:latin typeface="Calibri" panose="020F0502020204030204" pitchFamily="34" charset="0"/>
              </a:rPr>
              <a:t>Name Here</a:t>
            </a:r>
            <a:endParaRPr lang="en-US" sz="1100" dirty="0">
              <a:solidFill>
                <a:srgbClr val="1D874A"/>
              </a:solidFill>
            </a:endParaRPr>
          </a:p>
        </p:txBody>
      </p:sp>
      <p:sp>
        <p:nvSpPr>
          <p:cNvPr id="11" name="TextBox 10">
            <a:extLst>
              <a:ext uri="{FF2B5EF4-FFF2-40B4-BE49-F238E27FC236}">
                <a16:creationId xmlns:a16="http://schemas.microsoft.com/office/drawing/2014/main" id="{8222477B-3859-084D-8A8B-595D226FAAB9}"/>
              </a:ext>
            </a:extLst>
          </p:cNvPr>
          <p:cNvSpPr txBox="1"/>
          <p:nvPr/>
        </p:nvSpPr>
        <p:spPr>
          <a:xfrm>
            <a:off x="400739" y="1074037"/>
            <a:ext cx="2498866" cy="369332"/>
          </a:xfrm>
          <a:prstGeom prst="rect">
            <a:avLst/>
          </a:prstGeom>
          <a:noFill/>
        </p:spPr>
        <p:txBody>
          <a:bodyPr wrap="square" rtlCol="0">
            <a:spAutoFit/>
          </a:bodyPr>
          <a:lstStyle/>
          <a:p>
            <a:r>
              <a:rPr lang="en-AU" sz="900" b="1" dirty="0">
                <a:solidFill>
                  <a:srgbClr val="424242"/>
                </a:solidFill>
                <a:effectLst/>
                <a:latin typeface="Calibri" panose="020F0502020204030204" pitchFamily="34" charset="0"/>
              </a:rPr>
              <a:t>Phone: XXXX XXX XXX</a:t>
            </a:r>
            <a:br>
              <a:rPr lang="en-AU" sz="900" b="1" dirty="0">
                <a:solidFill>
                  <a:srgbClr val="424242"/>
                </a:solidFill>
                <a:effectLst/>
                <a:latin typeface="Calibri" panose="020F0502020204030204" pitchFamily="34" charset="0"/>
              </a:rPr>
            </a:br>
            <a:r>
              <a:rPr lang="en-AU" sz="900" b="1" dirty="0">
                <a:solidFill>
                  <a:srgbClr val="424242"/>
                </a:solidFill>
                <a:effectLst/>
                <a:latin typeface="Calibri" panose="020F0502020204030204" pitchFamily="34" charset="0"/>
              </a:rPr>
              <a:t>Email: XXXXXXX</a:t>
            </a:r>
            <a:endParaRPr lang="en-AU" sz="900" dirty="0">
              <a:solidFill>
                <a:srgbClr val="424242"/>
              </a:solidFill>
              <a:effectLst/>
              <a:latin typeface="Calibri" panose="020F0502020204030204" pitchFamily="34" charset="0"/>
            </a:endParaRPr>
          </a:p>
        </p:txBody>
      </p:sp>
    </p:spTree>
    <p:extLst>
      <p:ext uri="{BB962C8B-B14F-4D97-AF65-F5344CB8AC3E}">
        <p14:creationId xmlns:p14="http://schemas.microsoft.com/office/powerpoint/2010/main" val="125103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4C0D6F1-25D9-5C4A-837E-A8B29D5E59AA}"/>
              </a:ext>
            </a:extLst>
          </p:cNvPr>
          <p:cNvSpPr>
            <a:spLocks noGrp="1"/>
          </p:cNvSpPr>
          <p:nvPr>
            <p:ph type="pic" idx="10"/>
          </p:nvPr>
        </p:nvSpPr>
        <p:spPr/>
      </p:sp>
      <p:sp>
        <p:nvSpPr>
          <p:cNvPr id="3" name="TextBox 2">
            <a:extLst>
              <a:ext uri="{FF2B5EF4-FFF2-40B4-BE49-F238E27FC236}">
                <a16:creationId xmlns:a16="http://schemas.microsoft.com/office/drawing/2014/main" id="{798679AA-8202-554D-8EE9-E928EEBABF58}"/>
              </a:ext>
            </a:extLst>
          </p:cNvPr>
          <p:cNvSpPr txBox="1"/>
          <p:nvPr/>
        </p:nvSpPr>
        <p:spPr>
          <a:xfrm>
            <a:off x="6972988" y="1199992"/>
            <a:ext cx="2673931" cy="2822632"/>
          </a:xfrm>
          <a:prstGeom prst="rect">
            <a:avLst/>
          </a:prstGeom>
          <a:noFill/>
        </p:spPr>
        <p:txBody>
          <a:bodyPr wrap="square" rtlCol="0">
            <a:spAutoFit/>
          </a:bodyPr>
          <a:lstStyle/>
          <a:p>
            <a:pPr>
              <a:lnSpc>
                <a:spcPts val="1440"/>
              </a:lnSpc>
              <a:spcAft>
                <a:spcPts val="1200"/>
              </a:spcAft>
            </a:pPr>
            <a:r>
              <a:rPr lang="en-AU" sz="1200" b="1" dirty="0">
                <a:solidFill>
                  <a:srgbClr val="1D874A"/>
                </a:solidFill>
                <a:effectLst/>
                <a:latin typeface="Calibri" panose="020F0502020204030204" pitchFamily="34" charset="0"/>
              </a:rPr>
              <a:t>Here in XXXXX we participate in </a:t>
            </a:r>
            <a:br>
              <a:rPr lang="en-AU" sz="1200" b="1" dirty="0">
                <a:solidFill>
                  <a:srgbClr val="1D874A"/>
                </a:solidFill>
                <a:effectLst/>
                <a:latin typeface="Calibri" panose="020F0502020204030204" pitchFamily="34" charset="0"/>
              </a:rPr>
            </a:br>
            <a:r>
              <a:rPr lang="en-AU" sz="1200" b="1" dirty="0">
                <a:solidFill>
                  <a:srgbClr val="1D874A"/>
                </a:solidFill>
                <a:effectLst/>
                <a:latin typeface="Calibri" panose="020F0502020204030204" pitchFamily="34" charset="0"/>
              </a:rPr>
              <a:t>these initiatives and community </a:t>
            </a:r>
            <a:r>
              <a:rPr lang="en-AU" sz="1200" b="1" dirty="0" err="1">
                <a:solidFill>
                  <a:srgbClr val="1D874A"/>
                </a:solidFill>
                <a:effectLst/>
                <a:latin typeface="Calibri" panose="020F0502020204030204" pitchFamily="34" charset="0"/>
              </a:rPr>
              <a:t>activites</a:t>
            </a:r>
            <a:r>
              <a:rPr lang="en-AU" sz="1200" b="1" dirty="0">
                <a:solidFill>
                  <a:srgbClr val="1D874A"/>
                </a:solidFill>
                <a:effectLst/>
                <a:latin typeface="Calibri" panose="020F0502020204030204" pitchFamily="34" charset="0"/>
              </a:rPr>
              <a:t>:</a:t>
            </a:r>
            <a:endParaRPr lang="en-AU" sz="1200" dirty="0">
              <a:solidFill>
                <a:srgbClr val="1D874A"/>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Creative arts exhibitions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Scone Stalls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Christmas Fare pop-ups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High teas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Craft stalls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Knitting beanies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Breakfast programs for schools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Afternoon tea for aged care residents</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Phone trees to keep in touch</a:t>
            </a:r>
            <a:endParaRPr lang="en-AU" sz="1100" dirty="0">
              <a:solidFill>
                <a:srgbClr val="424242"/>
              </a:solidFill>
              <a:effectLst/>
              <a:latin typeface="Calibri" panose="020F0502020204030204" pitchFamily="34" charset="0"/>
            </a:endParaRPr>
          </a:p>
          <a:p>
            <a:pPr marL="171450" indent="-171450">
              <a:lnSpc>
                <a:spcPts val="1640"/>
              </a:lnSpc>
              <a:buFont typeface="Arial" panose="020B0604020202020204" pitchFamily="34" charset="0"/>
              <a:buChar char="•"/>
            </a:pPr>
            <a:r>
              <a:rPr lang="en-AU" sz="1100" b="1" dirty="0">
                <a:solidFill>
                  <a:srgbClr val="424242"/>
                </a:solidFill>
                <a:effectLst/>
                <a:latin typeface="Calibri" panose="020F0502020204030204" pitchFamily="34" charset="0"/>
              </a:rPr>
              <a:t>Other...</a:t>
            </a:r>
            <a:endParaRPr lang="en-AU" sz="1100" dirty="0">
              <a:solidFill>
                <a:srgbClr val="424242"/>
              </a:solidFill>
              <a:effectLst/>
              <a:latin typeface="Calibri" panose="020F0502020204030204" pitchFamily="34" charset="0"/>
            </a:endParaRPr>
          </a:p>
        </p:txBody>
      </p:sp>
    </p:spTree>
    <p:extLst>
      <p:ext uri="{BB962C8B-B14F-4D97-AF65-F5344CB8AC3E}">
        <p14:creationId xmlns:p14="http://schemas.microsoft.com/office/powerpoint/2010/main" val="25371513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D5E44C533C1448BA7D5B5FDD12C77E" ma:contentTypeVersion="23" ma:contentTypeDescription="Create a new document." ma:contentTypeScope="" ma:versionID="9450c763f621bc3c157a1c9b9af18f2c">
  <xsd:schema xmlns:xsd="http://www.w3.org/2001/XMLSchema" xmlns:xs="http://www.w3.org/2001/XMLSchema" xmlns:p="http://schemas.microsoft.com/office/2006/metadata/properties" xmlns:ns2="cffafc5f-f6d9-4292-add3-08e354fb08f3" xmlns:ns3="870c1b37-a0d2-44e4-9c7e-375870a8c266" targetNamespace="http://schemas.microsoft.com/office/2006/metadata/properties" ma:root="true" ma:fieldsID="55f624092c82e44664157d91b6ae9b74" ns2:_="" ns3:_="">
    <xsd:import namespace="cffafc5f-f6d9-4292-add3-08e354fb08f3"/>
    <xsd:import namespace="870c1b37-a0d2-44e4-9c7e-375870a8c2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2:_dlc_DocId" minOccurs="0"/>
                <xsd:element ref="ns2:_dlc_DocIdUrl" minOccurs="0"/>
                <xsd:element ref="ns2:_dlc_DocIdPersistId"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Summary" minOccurs="0"/>
                <xsd:element ref="ns3:Thumbnai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afc5f-f6d9-4292-add3-08e354fb08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f93f495c-7af9-46b7-969a-b99e369e90d1}" ma:internalName="TaxCatchAll" ma:showField="CatchAllData" ma:web="cffafc5f-f6d9-4292-add3-08e354fb08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0c1b37-a0d2-44e4-9c7e-375870a8c2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96233d2-b552-4c91-8247-9a220dbba293" ma:termSetId="09814cd3-568e-fe90-9814-8d621ff8fb84" ma:anchorId="fba54fb3-c3e1-fe81-a776-ca4b69148c4d" ma:open="true" ma:isKeyword="false">
      <xsd:complexType>
        <xsd:sequence>
          <xsd:element ref="pc:Terms" minOccurs="0" maxOccurs="1"/>
        </xsd:sequence>
      </xsd:complexType>
    </xsd:element>
    <xsd:element name="Summary" ma:index="27" nillable="true" ma:displayName="Summary" ma:format="Dropdown" ma:internalName="Summary">
      <xsd:simpleType>
        <xsd:restriction base="dms:Text">
          <xsd:maxLength value="255"/>
        </xsd:restriction>
      </xsd:simpleType>
    </xsd:element>
    <xsd:element name="Thumbnail" ma:index="28" nillable="true" ma:displayName="Thumbnail" ma:format="Thumbnail" ma:internalName="Thumbnail">
      <xsd:simpleType>
        <xsd:restriction base="dms:Unknown"/>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0c1b37-a0d2-44e4-9c7e-375870a8c266">
      <Terms xmlns="http://schemas.microsoft.com/office/infopath/2007/PartnerControls"/>
    </lcf76f155ced4ddcb4097134ff3c332f>
    <TaxCatchAll xmlns="cffafc5f-f6d9-4292-add3-08e354fb08f3" xsi:nil="true"/>
    <Summary xmlns="870c1b37-a0d2-44e4-9c7e-375870a8c266" xsi:nil="true"/>
    <Thumbnail xmlns="870c1b37-a0d2-44e4-9c7e-375870a8c266" xsi:nil="true"/>
    <_dlc_DocId xmlns="cffafc5f-f6d9-4292-add3-08e354fb08f3">R6M4PDRFQ53N-179301444-889354</_dlc_DocId>
    <_dlc_DocIdUrl xmlns="cffafc5f-f6d9-4292-add3-08e354fb08f3">
      <Url>https://theredfoxgroup.sharepoint.com/sites/TRFG/_layouts/15/DocIdRedir.aspx?ID=R6M4PDRFQ53N-179301444-889354</Url>
      <Description>R6M4PDRFQ53N-179301444-889354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04A9F2F-4DFB-41FF-A4B3-D9DC7CAE832C}"/>
</file>

<file path=customXml/itemProps2.xml><?xml version="1.0" encoding="utf-8"?>
<ds:datastoreItem xmlns:ds="http://schemas.openxmlformats.org/officeDocument/2006/customXml" ds:itemID="{7F32FBA3-FD56-461C-8BCA-23A7B9965E66}"/>
</file>

<file path=customXml/itemProps3.xml><?xml version="1.0" encoding="utf-8"?>
<ds:datastoreItem xmlns:ds="http://schemas.openxmlformats.org/officeDocument/2006/customXml" ds:itemID="{372FADA9-AC99-486D-9AE6-88AB241EB91C}"/>
</file>

<file path=customXml/itemProps4.xml><?xml version="1.0" encoding="utf-8"?>
<ds:datastoreItem xmlns:ds="http://schemas.openxmlformats.org/officeDocument/2006/customXml" ds:itemID="{AC3EC27D-514A-43A9-B862-554FCF2B03D1}"/>
</file>

<file path=docProps/app.xml><?xml version="1.0" encoding="utf-8"?>
<Properties xmlns="http://schemas.openxmlformats.org/officeDocument/2006/extended-properties" xmlns:vt="http://schemas.openxmlformats.org/officeDocument/2006/docPropsVTypes">
  <Template>Office Theme 2013 - 2022</Template>
  <TotalTime>91</TotalTime>
  <Words>58</Words>
  <Application>Microsoft Office PowerPoint</Application>
  <PresentationFormat>A4 Paper (210x297 mm)</PresentationFormat>
  <Paragraphs>14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Heaton</dc:creator>
  <cp:lastModifiedBy>Katie Paynter</cp:lastModifiedBy>
  <cp:revision>15</cp:revision>
  <dcterms:created xsi:type="dcterms:W3CDTF">2023-05-14T23:27:49Z</dcterms:created>
  <dcterms:modified xsi:type="dcterms:W3CDTF">2023-06-18T03:56:01Z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0x0101003DD5E44C533C1448BA7D5B5FDD12C77E</vt:lpwstr>
  </property>
  <property fmtid="{D5CDD505-2E9C-101B-9397-08002B2CF9AE}" pid="3" name="_dlc_DocIdItemGuid">
    <vt:lpwstr>beac8519-12d8-4fd4-a4b2-f5a4ddd322ba</vt:lpwstr>
  </property>
</Properties>
</file>