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9B5F"/>
    <a:srgbClr val="E5DA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98"/>
    <p:restoredTop sz="96327"/>
  </p:normalViewPr>
  <p:slideViewPr>
    <p:cSldViewPr snapToGrid="0">
      <p:cViewPr varScale="1">
        <p:scale>
          <a:sx n="49" d="100"/>
          <a:sy n="49" d="100"/>
        </p:scale>
        <p:origin x="375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8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2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5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2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1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0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4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6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7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7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D8A83-BCAE-8846-8B6D-F3E55809FAB7}" type="datetimeFigureOut">
              <a:rPr lang="en-US" smtClean="0"/>
              <a:t>6/26/23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6410C-09FF-974B-A92E-33A31A0B5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9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font, logo, symbol&#10;&#10;Description automatically generated">
            <a:extLst>
              <a:ext uri="{FF2B5EF4-FFF2-40B4-BE49-F238E27FC236}">
                <a16:creationId xmlns:a16="http://schemas.microsoft.com/office/drawing/2014/main" id="{ADC0706B-0FB2-42DC-EEE5-CCF99E278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06" y="536575"/>
            <a:ext cx="5029200" cy="1397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B47B288-213B-5BD8-A260-692F28970D44}"/>
              </a:ext>
            </a:extLst>
          </p:cNvPr>
          <p:cNvSpPr/>
          <p:nvPr/>
        </p:nvSpPr>
        <p:spPr>
          <a:xfrm>
            <a:off x="532606" y="2250588"/>
            <a:ext cx="6287294" cy="3286612"/>
          </a:xfrm>
          <a:prstGeom prst="rect">
            <a:avLst/>
          </a:prstGeom>
          <a:solidFill>
            <a:schemeClr val="bg1"/>
          </a:solidFill>
          <a:ln>
            <a:solidFill>
              <a:srgbClr val="BF9B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B51C55-B02E-90A1-A92D-339BF2D00471}"/>
              </a:ext>
            </a:extLst>
          </p:cNvPr>
          <p:cNvSpPr txBox="1"/>
          <p:nvPr/>
        </p:nvSpPr>
        <p:spPr>
          <a:xfrm>
            <a:off x="532606" y="3776951"/>
            <a:ext cx="62872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00" i="1" dirty="0">
                <a:solidFill>
                  <a:srgbClr val="424242"/>
                </a:solidFill>
                <a:effectLst/>
                <a:latin typeface="Calibri" panose="020F0502020204030204" pitchFamily="34" charset="0"/>
              </a:rPr>
              <a:t>Photo of Group activities</a:t>
            </a:r>
            <a:endParaRPr lang="en-AU" sz="1000" dirty="0">
              <a:solidFill>
                <a:srgbClr val="424242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5CE352-F6E4-D2BF-CC24-D4B87209E555}"/>
              </a:ext>
            </a:extLst>
          </p:cNvPr>
          <p:cNvSpPr txBox="1"/>
          <p:nvPr/>
        </p:nvSpPr>
        <p:spPr>
          <a:xfrm>
            <a:off x="478578" y="6065436"/>
            <a:ext cx="6341320" cy="1809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AU" sz="4900" b="1" spc="180" dirty="0">
                <a:solidFill>
                  <a:srgbClr val="BF9B5F"/>
                </a:solidFill>
                <a:effectLst/>
                <a:latin typeface="Calibri" panose="020F0502020204030204" pitchFamily="34" charset="0"/>
              </a:rPr>
              <a:t>SUNDAY 7 MAY</a:t>
            </a:r>
            <a:endParaRPr lang="en-AU" sz="4900" spc="180" dirty="0">
              <a:solidFill>
                <a:srgbClr val="BF9B5F"/>
              </a:solidFill>
              <a:effectLst/>
              <a:latin typeface="Calibri" panose="020F0502020204030204" pitchFamily="34" charset="0"/>
            </a:endParaRPr>
          </a:p>
          <a:p>
            <a:pPr>
              <a:lnSpc>
                <a:spcPts val="4400"/>
              </a:lnSpc>
            </a:pPr>
            <a:r>
              <a:rPr lang="en-AU" sz="4900" b="1" spc="180" dirty="0">
                <a:solidFill>
                  <a:srgbClr val="1D874A"/>
                </a:solidFill>
                <a:effectLst/>
                <a:latin typeface="Calibri" panose="020F0502020204030204" pitchFamily="34" charset="0"/>
              </a:rPr>
              <a:t>MOTHERS’ DAY</a:t>
            </a:r>
            <a:br>
              <a:rPr lang="en-AU" sz="4900" b="1" spc="180" dirty="0">
                <a:solidFill>
                  <a:srgbClr val="1D874A"/>
                </a:solidFill>
                <a:effectLst/>
                <a:latin typeface="Calibri" panose="020F0502020204030204" pitchFamily="34" charset="0"/>
              </a:rPr>
            </a:br>
            <a:r>
              <a:rPr lang="en-AU" sz="4900" b="1" spc="180" dirty="0">
                <a:solidFill>
                  <a:srgbClr val="1D874A"/>
                </a:solidFill>
                <a:effectLst/>
                <a:latin typeface="Calibri" panose="020F0502020204030204" pitchFamily="34" charset="0"/>
              </a:rPr>
              <a:t>HIGH TEA</a:t>
            </a:r>
            <a:endParaRPr lang="en-AU" sz="4900" spc="180" dirty="0">
              <a:solidFill>
                <a:srgbClr val="1D874A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F45373-3646-ED85-8FD8-AE5610DC9C45}"/>
              </a:ext>
            </a:extLst>
          </p:cNvPr>
          <p:cNvSpPr txBox="1"/>
          <p:nvPr/>
        </p:nvSpPr>
        <p:spPr>
          <a:xfrm>
            <a:off x="453177" y="8062763"/>
            <a:ext cx="6341321" cy="31752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200"/>
              </a:spcAft>
            </a:pPr>
            <a:r>
              <a:rPr lang="en-AU" sz="2000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Heading One</a:t>
            </a:r>
            <a:endParaRPr lang="en-AU" sz="2000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  <a:p>
            <a:pPr>
              <a:spcAft>
                <a:spcPts val="200"/>
              </a:spcAft>
            </a:pP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Nonsenet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occum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ipsusamet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eaquae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.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Rovid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quaspictio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molland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eriost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, nit alit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facearc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iasperu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ptaessunt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venis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elitasi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cum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ipic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to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iliquo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ipis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sam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quis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saperuntorem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faccum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alique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sam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in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nimusame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poruptatur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sequia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dolupite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aut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latur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aut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delis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ulparum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quidel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etur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?</a:t>
            </a:r>
          </a:p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AU" sz="1600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Sub Two</a:t>
            </a:r>
            <a:endParaRPr lang="en-AU" sz="1600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  <a:p>
            <a:pPr>
              <a:spcAft>
                <a:spcPts val="200"/>
              </a:spcAft>
            </a:pP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Iciisi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as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elluptatur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auta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a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volumquia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plaborem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voluptu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riberion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evelibusdaes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qui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untioria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dernamus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et ma nus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doluptatur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?</a:t>
            </a:r>
          </a:p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AU" sz="1600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Sub Two</a:t>
            </a:r>
            <a:endParaRPr lang="en-AU" sz="1600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  <a:p>
            <a:pPr>
              <a:spcAft>
                <a:spcPts val="200"/>
              </a:spcAft>
            </a:pP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Iciisi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as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elluptatur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auta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a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volumquia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plaborem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voluptu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riberion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evelibusdaes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qui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untioria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dernamus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et ma nus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doluptatur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?</a:t>
            </a:r>
          </a:p>
          <a:p>
            <a:pPr>
              <a:spcAft>
                <a:spcPts val="200"/>
              </a:spcAft>
            </a:pP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Met int. On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consedis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ex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est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te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nulleste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adi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nobis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dolorerum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dolum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AU" sz="1500" dirty="0" err="1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niscium</a:t>
            </a:r>
            <a:r>
              <a:rPr lang="en-AU" sz="1500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A65A7D-C5C3-B471-789F-7E3CD613A2A6}"/>
              </a:ext>
            </a:extLst>
          </p:cNvPr>
          <p:cNvSpPr/>
          <p:nvPr/>
        </p:nvSpPr>
        <p:spPr>
          <a:xfrm>
            <a:off x="7188200" y="2246122"/>
            <a:ext cx="2971007" cy="10009378"/>
          </a:xfrm>
          <a:prstGeom prst="rect">
            <a:avLst/>
          </a:prstGeom>
          <a:solidFill>
            <a:schemeClr val="bg1"/>
          </a:solidFill>
          <a:ln>
            <a:solidFill>
              <a:srgbClr val="BF9B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11C610-6500-B8EE-D060-010355C3714D}"/>
              </a:ext>
            </a:extLst>
          </p:cNvPr>
          <p:cNvSpPr txBox="1"/>
          <p:nvPr/>
        </p:nvSpPr>
        <p:spPr>
          <a:xfrm>
            <a:off x="7321959" y="2246122"/>
            <a:ext cx="2469741" cy="1704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AU" sz="2100" b="1" spc="110" dirty="0">
                <a:solidFill>
                  <a:srgbClr val="BF9B5F"/>
                </a:solidFill>
                <a:effectLst/>
                <a:latin typeface="Calibri" panose="020F0502020204030204" pitchFamily="34" charset="0"/>
              </a:rPr>
              <a:t>EVENT DETAILS</a:t>
            </a:r>
          </a:p>
          <a:p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Mothers’ Day </a:t>
            </a:r>
          </a:p>
          <a:p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High Tea</a:t>
            </a:r>
            <a:endParaRPr lang="en-AU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  <a:p>
            <a:pPr>
              <a:lnSpc>
                <a:spcPts val="4400"/>
              </a:lnSpc>
            </a:pPr>
            <a:endParaRPr lang="en-AU" sz="2100" spc="110" dirty="0">
              <a:solidFill>
                <a:srgbClr val="BF9B5F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6FCD17-4BDD-136D-5901-796EFB41C65C}"/>
              </a:ext>
            </a:extLst>
          </p:cNvPr>
          <p:cNvSpPr txBox="1"/>
          <p:nvPr/>
        </p:nvSpPr>
        <p:spPr>
          <a:xfrm>
            <a:off x="7321959" y="3617722"/>
            <a:ext cx="2469741" cy="3715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AU" sz="2100" b="1" spc="110" dirty="0">
                <a:solidFill>
                  <a:srgbClr val="BF9B5F"/>
                </a:solidFill>
                <a:effectLst/>
                <a:latin typeface="Calibri" panose="020F0502020204030204" pitchFamily="34" charset="0"/>
              </a:rPr>
              <a:t>CONTACT</a:t>
            </a:r>
          </a:p>
          <a:p>
            <a:pPr>
              <a:lnSpc>
                <a:spcPts val="2160"/>
              </a:lnSpc>
              <a:spcAft>
                <a:spcPts val="600"/>
              </a:spcAft>
            </a:pPr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XXXXX</a:t>
            </a:r>
            <a:b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</a:br>
            <a:r>
              <a:rPr lang="en-AU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(Group President) </a:t>
            </a:r>
          </a:p>
          <a:p>
            <a:pPr>
              <a:lnSpc>
                <a:spcPts val="2160"/>
              </a:lnSpc>
              <a:spcAft>
                <a:spcPts val="600"/>
              </a:spcAft>
            </a:pPr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XXXXX</a:t>
            </a:r>
            <a:b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</a:br>
            <a:r>
              <a:rPr lang="en-AU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(Group ACWW Officer)</a:t>
            </a:r>
          </a:p>
          <a:p>
            <a:pPr>
              <a:lnSpc>
                <a:spcPts val="2160"/>
              </a:lnSpc>
              <a:spcAft>
                <a:spcPts val="600"/>
              </a:spcAft>
            </a:pPr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Email: </a:t>
            </a:r>
            <a:b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</a:br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XXXXX</a:t>
            </a:r>
            <a:endParaRPr lang="en-AU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  <a:p>
            <a:pPr>
              <a:lnSpc>
                <a:spcPts val="2160"/>
              </a:lnSpc>
              <a:spcAft>
                <a:spcPts val="600"/>
              </a:spcAft>
            </a:pPr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Mobile:</a:t>
            </a:r>
            <a:b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</a:br>
            <a:r>
              <a:rPr lang="en-AU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XXXXX</a:t>
            </a:r>
            <a:endParaRPr lang="en-AU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  <a:p>
            <a:pPr>
              <a:lnSpc>
                <a:spcPts val="4400"/>
              </a:lnSpc>
            </a:pPr>
            <a:endParaRPr lang="en-AU" sz="2100" spc="110" dirty="0">
              <a:solidFill>
                <a:srgbClr val="BF9B5F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7756A76-3320-336B-7EEA-3CFCC947BBD9}"/>
              </a:ext>
            </a:extLst>
          </p:cNvPr>
          <p:cNvCxnSpPr>
            <a:cxnSpLocks/>
          </p:cNvCxnSpPr>
          <p:nvPr/>
        </p:nvCxnSpPr>
        <p:spPr>
          <a:xfrm>
            <a:off x="532606" y="13901420"/>
            <a:ext cx="9626601" cy="0"/>
          </a:xfrm>
          <a:prstGeom prst="line">
            <a:avLst/>
          </a:prstGeom>
          <a:ln w="12700">
            <a:solidFill>
              <a:srgbClr val="BF9B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1D76D32-C163-166B-589B-B8EEA7351C29}"/>
              </a:ext>
            </a:extLst>
          </p:cNvPr>
          <p:cNvSpPr txBox="1"/>
          <p:nvPr/>
        </p:nvSpPr>
        <p:spPr>
          <a:xfrm>
            <a:off x="453177" y="14002356"/>
            <a:ext cx="1515323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50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All very welcome</a:t>
            </a:r>
            <a:endParaRPr lang="en-AU" sz="1450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6A5261-073E-519F-FE9C-CB44F64DC1A1}"/>
              </a:ext>
            </a:extLst>
          </p:cNvPr>
          <p:cNvSpPr txBox="1"/>
          <p:nvPr/>
        </p:nvSpPr>
        <p:spPr>
          <a:xfrm>
            <a:off x="2180377" y="14002357"/>
            <a:ext cx="537423" cy="315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50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XXX</a:t>
            </a:r>
            <a:endParaRPr lang="en-AU" sz="1450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21" name="Picture 20" descr="A picture containing symbol, font&#10;&#10;Description automatically generated">
            <a:extLst>
              <a:ext uri="{FF2B5EF4-FFF2-40B4-BE49-F238E27FC236}">
                <a16:creationId xmlns:a16="http://schemas.microsoft.com/office/drawing/2014/main" id="{5176CBAE-0A08-05D4-DA5B-DDA9658BAD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877" y="14045791"/>
            <a:ext cx="228600" cy="2286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D6A7164-AF40-2A5F-F9DA-143356A3BF81}"/>
              </a:ext>
            </a:extLst>
          </p:cNvPr>
          <p:cNvSpPr txBox="1"/>
          <p:nvPr/>
        </p:nvSpPr>
        <p:spPr>
          <a:xfrm>
            <a:off x="2853477" y="14002357"/>
            <a:ext cx="537423" cy="315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50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XXX</a:t>
            </a:r>
            <a:endParaRPr lang="en-AU" sz="1450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EA1B4CB-BE5A-0FBF-2230-B2AB3B5953D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662977" y="14045791"/>
            <a:ext cx="228600" cy="2286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8A616CF-3D67-C8B4-FE8A-88BA7C8B7286}"/>
              </a:ext>
            </a:extLst>
          </p:cNvPr>
          <p:cNvSpPr txBox="1"/>
          <p:nvPr/>
        </p:nvSpPr>
        <p:spPr>
          <a:xfrm>
            <a:off x="3513877" y="14002357"/>
            <a:ext cx="537423" cy="315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50" b="1" dirty="0">
                <a:solidFill>
                  <a:srgbClr val="1D8749"/>
                </a:solidFill>
                <a:effectLst/>
                <a:latin typeface="Calibri" panose="020F0502020204030204" pitchFamily="34" charset="0"/>
              </a:rPr>
              <a:t>XXX</a:t>
            </a:r>
            <a:endParaRPr lang="en-AU" sz="1450" dirty="0">
              <a:solidFill>
                <a:srgbClr val="1D8749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91D62CB-D9A7-F8E0-0C0A-57973B40E9C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323377" y="14045791"/>
            <a:ext cx="228600" cy="228600"/>
          </a:xfrm>
          <a:prstGeom prst="rect">
            <a:avLst/>
          </a:prstGeom>
        </p:spPr>
      </p:pic>
      <p:pic>
        <p:nvPicPr>
          <p:cNvPr id="28" name="Picture 27" descr="A white text on a brown background&#10;&#10;Description automatically generated with low confidence">
            <a:extLst>
              <a:ext uri="{FF2B5EF4-FFF2-40B4-BE49-F238E27FC236}">
                <a16:creationId xmlns:a16="http://schemas.microsoft.com/office/drawing/2014/main" id="{551CD524-01BB-8901-C2D9-C5ED136EE0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3507" y="14157748"/>
            <a:ext cx="2438400" cy="419100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AA01F2A-F320-DB0E-A33B-38C56E5D7DFA}"/>
              </a:ext>
            </a:extLst>
          </p:cNvPr>
          <p:cNvCxnSpPr>
            <a:cxnSpLocks/>
          </p:cNvCxnSpPr>
          <p:nvPr/>
        </p:nvCxnSpPr>
        <p:spPr>
          <a:xfrm>
            <a:off x="7416006" y="3617722"/>
            <a:ext cx="648494" cy="0"/>
          </a:xfrm>
          <a:prstGeom prst="line">
            <a:avLst/>
          </a:prstGeom>
          <a:ln w="12700">
            <a:solidFill>
              <a:srgbClr val="BF9B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4C4EC9D-B1E0-2576-C57D-1F0F60213EFC}"/>
              </a:ext>
            </a:extLst>
          </p:cNvPr>
          <p:cNvSpPr txBox="1"/>
          <p:nvPr/>
        </p:nvSpPr>
        <p:spPr>
          <a:xfrm>
            <a:off x="453177" y="14317825"/>
            <a:ext cx="6366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i="1" dirty="0">
                <a:solidFill>
                  <a:srgbClr val="1D874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respect First Nations Elders past, present and future and acknowledge the stories, traditions and living cultures </a:t>
            </a:r>
            <a:br>
              <a:rPr lang="en-AU" sz="1000" i="1" dirty="0">
                <a:solidFill>
                  <a:srgbClr val="1D874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1000" i="1" dirty="0">
                <a:solidFill>
                  <a:srgbClr val="1D874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 First Nations peoples of the lands on which our members meet, and commit to building a brighter future together.</a:t>
            </a:r>
          </a:p>
        </p:txBody>
      </p:sp>
      <p:pic>
        <p:nvPicPr>
          <p:cNvPr id="4" name="Picture 3" descr="Green letters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32EC8B26-54FF-C634-2036-3573C4CD27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9807" y="481329"/>
            <a:ext cx="4102100" cy="14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106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D5E44C533C1448BA7D5B5FDD12C77E" ma:contentTypeVersion="23" ma:contentTypeDescription="Create a new document." ma:contentTypeScope="" ma:versionID="9450c763f621bc3c157a1c9b9af18f2c">
  <xsd:schema xmlns:xsd="http://www.w3.org/2001/XMLSchema" xmlns:xs="http://www.w3.org/2001/XMLSchema" xmlns:p="http://schemas.microsoft.com/office/2006/metadata/properties" xmlns:ns2="cffafc5f-f6d9-4292-add3-08e354fb08f3" xmlns:ns3="870c1b37-a0d2-44e4-9c7e-375870a8c266" targetNamespace="http://schemas.microsoft.com/office/2006/metadata/properties" ma:root="true" ma:fieldsID="55f624092c82e44664157d91b6ae9b74" ns2:_="" ns3:_="">
    <xsd:import namespace="cffafc5f-f6d9-4292-add3-08e354fb08f3"/>
    <xsd:import namespace="870c1b37-a0d2-44e4-9c7e-375870a8c26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2:_dlc_DocId" minOccurs="0"/>
                <xsd:element ref="ns2:_dlc_DocIdUrl" minOccurs="0"/>
                <xsd:element ref="ns2:_dlc_DocIdPersistId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Summary" minOccurs="0"/>
                <xsd:element ref="ns3:Thumbnai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fafc5f-f6d9-4292-add3-08e354fb08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6" nillable="true" ma:displayName="Taxonomy Catch All Column" ma:hidden="true" ma:list="{f93f495c-7af9-46b7-969a-b99e369e90d1}" ma:internalName="TaxCatchAll" ma:showField="CatchAllData" ma:web="cffafc5f-f6d9-4292-add3-08e354fb08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c1b37-a0d2-44e4-9c7e-375870a8c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396233d2-b552-4c91-8247-9a220dbba2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ummary" ma:index="27" nillable="true" ma:displayName="Summary" ma:format="Dropdown" ma:internalName="Summary">
      <xsd:simpleType>
        <xsd:restriction base="dms:Text">
          <xsd:maxLength value="255"/>
        </xsd:restriction>
      </xsd:simpleType>
    </xsd:element>
    <xsd:element name="Thumbnail" ma:index="28" nillable="true" ma:displayName="Thumbnail" ma:format="Thumbnail" ma:internalName="Thumbnail">
      <xsd:simpleType>
        <xsd:restriction base="dms:Unknown"/>
      </xsd:simple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fafc5f-f6d9-4292-add3-08e354fb08f3" xsi:nil="true"/>
    <Summary xmlns="870c1b37-a0d2-44e4-9c7e-375870a8c266" xsi:nil="true"/>
    <lcf76f155ced4ddcb4097134ff3c332f xmlns="870c1b37-a0d2-44e4-9c7e-375870a8c266">
      <Terms xmlns="http://schemas.microsoft.com/office/infopath/2007/PartnerControls"/>
    </lcf76f155ced4ddcb4097134ff3c332f>
    <Thumbnail xmlns="870c1b37-a0d2-44e4-9c7e-375870a8c266" xsi:nil="true"/>
    <_dlc_DocId xmlns="cffafc5f-f6d9-4292-add3-08e354fb08f3">R6M4PDRFQ53N-179301444-889357</_dlc_DocId>
    <_dlc_DocIdUrl xmlns="cffafc5f-f6d9-4292-add3-08e354fb08f3">
      <Url>https://theredfoxgroup.sharepoint.com/sites/TRFG/_layouts/15/DocIdRedir.aspx?ID=R6M4PDRFQ53N-179301444-889357</Url>
      <Description>R6M4PDRFQ53N-179301444-889357</Description>
    </_dlc_DocIdUrl>
  </documentManagement>
</p:properties>
</file>

<file path=customXml/itemProps1.xml><?xml version="1.0" encoding="utf-8"?>
<ds:datastoreItem xmlns:ds="http://schemas.openxmlformats.org/officeDocument/2006/customXml" ds:itemID="{C85CC015-6C33-47BF-B9B3-407690523E00}"/>
</file>

<file path=customXml/itemProps2.xml><?xml version="1.0" encoding="utf-8"?>
<ds:datastoreItem xmlns:ds="http://schemas.openxmlformats.org/officeDocument/2006/customXml" ds:itemID="{680A1D81-302C-47AF-AC3D-115F118AF878}"/>
</file>

<file path=customXml/itemProps3.xml><?xml version="1.0" encoding="utf-8"?>
<ds:datastoreItem xmlns:ds="http://schemas.openxmlformats.org/officeDocument/2006/customXml" ds:itemID="{10A14058-8E41-46D4-BE95-0F00860C1CCC}"/>
</file>

<file path=customXml/itemProps4.xml><?xml version="1.0" encoding="utf-8"?>
<ds:datastoreItem xmlns:ds="http://schemas.openxmlformats.org/officeDocument/2006/customXml" ds:itemID="{600DEEB2-E283-4402-858B-254A27A2535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72</TotalTime>
  <Words>194</Words>
  <Application>Microsoft Macintosh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Heaton</dc:creator>
  <cp:lastModifiedBy>Katie Paynter</cp:lastModifiedBy>
  <cp:revision>14</cp:revision>
  <dcterms:created xsi:type="dcterms:W3CDTF">2023-05-15T01:08:41Z</dcterms:created>
  <dcterms:modified xsi:type="dcterms:W3CDTF">2023-06-26T07:43:22Z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0x0101003DD5E44C533C1448BA7D5B5FDD12C77E</vt:lpwstr>
  </property>
  <property fmtid="{D5CDD505-2E9C-101B-9397-08002B2CF9AE}" pid="3" name="_dlc_DocIdItemGuid">
    <vt:lpwstr>1cfaef42-b600-4365-b2bb-03a900e809fa</vt:lpwstr>
  </property>
</Properties>
</file>